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56"/>
  </p:notesMasterIdLst>
  <p:sldIdLst>
    <p:sldId id="268" r:id="rId2"/>
    <p:sldId id="360" r:id="rId3"/>
    <p:sldId id="564" r:id="rId4"/>
    <p:sldId id="565" r:id="rId5"/>
    <p:sldId id="568" r:id="rId6"/>
    <p:sldId id="650" r:id="rId7"/>
    <p:sldId id="575" r:id="rId8"/>
    <p:sldId id="628" r:id="rId9"/>
    <p:sldId id="681" r:id="rId10"/>
    <p:sldId id="586" r:id="rId11"/>
    <p:sldId id="652" r:id="rId12"/>
    <p:sldId id="679" r:id="rId13"/>
    <p:sldId id="659" r:id="rId14"/>
    <p:sldId id="654" r:id="rId15"/>
    <p:sldId id="661" r:id="rId16"/>
    <p:sldId id="682" r:id="rId17"/>
    <p:sldId id="683" r:id="rId18"/>
    <p:sldId id="684" r:id="rId19"/>
    <p:sldId id="685" r:id="rId20"/>
    <p:sldId id="655" r:id="rId21"/>
    <p:sldId id="662" r:id="rId22"/>
    <p:sldId id="658" r:id="rId23"/>
    <p:sldId id="656" r:id="rId24"/>
    <p:sldId id="634" r:id="rId25"/>
    <p:sldId id="641" r:id="rId26"/>
    <p:sldId id="642" r:id="rId27"/>
    <p:sldId id="631" r:id="rId28"/>
    <p:sldId id="636" r:id="rId29"/>
    <p:sldId id="633" r:id="rId30"/>
    <p:sldId id="639" r:id="rId31"/>
    <p:sldId id="660" r:id="rId32"/>
    <p:sldId id="668" r:id="rId33"/>
    <p:sldId id="600" r:id="rId34"/>
    <p:sldId id="670" r:id="rId35"/>
    <p:sldId id="603" r:id="rId36"/>
    <p:sldId id="667" r:id="rId37"/>
    <p:sldId id="604" r:id="rId38"/>
    <p:sldId id="674" r:id="rId39"/>
    <p:sldId id="675" r:id="rId40"/>
    <p:sldId id="676" r:id="rId41"/>
    <p:sldId id="686" r:id="rId42"/>
    <p:sldId id="616" r:id="rId43"/>
    <p:sldId id="680" r:id="rId44"/>
    <p:sldId id="624" r:id="rId45"/>
    <p:sldId id="627" r:id="rId46"/>
    <p:sldId id="612" r:id="rId47"/>
    <p:sldId id="613" r:id="rId48"/>
    <p:sldId id="614" r:id="rId49"/>
    <p:sldId id="615" r:id="rId50"/>
    <p:sldId id="608" r:id="rId51"/>
    <p:sldId id="678" r:id="rId52"/>
    <p:sldId id="638" r:id="rId53"/>
    <p:sldId id="669" r:id="rId54"/>
    <p:sldId id="517" r:id="rId55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1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90000"/>
    <a:srgbClr val="A50021"/>
    <a:srgbClr val="663300"/>
    <a:srgbClr val="800000"/>
    <a:srgbClr val="009900"/>
    <a:srgbClr val="00CC00"/>
    <a:srgbClr val="FF3300"/>
    <a:srgbClr val="FF9900"/>
    <a:srgbClr val="FFFF00"/>
  </p:clrMru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85" autoAdjust="0"/>
    <p:restoredTop sz="96599" autoAdjust="0"/>
  </p:normalViewPr>
  <p:slideViewPr>
    <p:cSldViewPr>
      <p:cViewPr>
        <p:scale>
          <a:sx n="66" d="100"/>
          <a:sy n="66" d="100"/>
        </p:scale>
        <p:origin x="-1022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890" y="-90"/>
      </p:cViewPr>
      <p:guideLst>
        <p:guide orient="horz" pos="3132"/>
        <p:guide pos="213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1\Desktop\2020%20&#1075;&#1086;&#1076;\&#1044;&#1080;&#1072;&#1075;&#1088;&#1072;&#1084;&#1084;&#1099;%20&#1080;%20&#1090;&#1077;&#1082;&#1089;&#1090;&#1099;\&#1082;&#1086;&#1083;-&#1074;&#1086;%20&#1087;&#1072;&#1094;&#1080;&#1077;&#1085;&#1090;&#1086;&#1074;%202012-2019&#1075;&#1075;.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1\Desktop\2020%20&#1075;&#1086;&#1076;\&#1044;&#1080;&#1072;&#1075;&#1088;&#1072;&#1084;&#1084;&#1099;%20&#1080;%20&#1090;&#1077;&#1082;&#1089;&#1090;&#1099;\&#1082;&#1086;&#1083;-&#1074;&#1086;%20&#1074;&#1077;&#1090;&#1077;&#1088;&#1072;&#1085;&#1086;&#1074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1\Desktop\2020%20&#1075;&#1086;&#1076;\&#1044;&#1080;&#1072;&#1075;&#1088;&#1072;&#1084;&#1084;&#1099;%20&#1080;%20&#1090;&#1077;&#1082;&#1089;&#1090;&#1099;\&#1082;&#1086;&#1083;-&#1074;&#1086;%20&#1074;&#1077;&#1090;&#1077;&#1088;&#1072;&#1085;&#1086;&#1074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1\Desktop\2020%20&#1075;&#1086;&#1076;\&#1044;&#1080;&#1072;&#1075;&#1088;&#1072;&#1084;&#1084;&#1099;%20&#1080;%20&#1090;&#1077;&#1082;&#1089;&#1090;&#1099;\&#1082;&#1086;&#1083;-&#1074;&#1086;%20&#1074;&#1077;&#1090;&#1077;&#1088;&#1072;&#1085;&#1086;&#107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70"/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Лист1!$B$1:$B$2</c:f>
              <c:strCache>
                <c:ptCount val="1"/>
                <c:pt idx="0">
                  <c:v>2012г.</c:v>
                </c:pt>
              </c:strCache>
            </c:strRef>
          </c:tx>
          <c:dLbls>
            <c:dLbl>
              <c:idx val="0"/>
              <c:layout>
                <c:manualLayout>
                  <c:x val="1.2848210102259158E-2"/>
                  <c:y val="-7.8827704589943981E-2"/>
                </c:manualLayout>
              </c:layout>
              <c:showVal val="1"/>
            </c:dLbl>
            <c:spPr>
              <a:solidFill>
                <a:schemeClr val="lt1"/>
              </a:solidFill>
              <a:ln w="55000" cap="flat" cmpd="thickThin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Лист1!$A$3:$A$11</c:f>
              <c:strCache>
                <c:ptCount val="8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2015г.</c:v>
                </c:pt>
                <c:pt idx="4">
                  <c:v>2016г.</c:v>
                </c:pt>
                <c:pt idx="5">
                  <c:v>2017г.</c:v>
                </c:pt>
                <c:pt idx="6">
                  <c:v>2018г.</c:v>
                </c:pt>
                <c:pt idx="7">
                  <c:v>2019г.</c:v>
                </c:pt>
              </c:strCache>
            </c:strRef>
          </c:cat>
          <c:val>
            <c:numRef>
              <c:f>Лист1!$B$3:$B$11</c:f>
              <c:numCache>
                <c:formatCode>General</c:formatCode>
                <c:ptCount val="9"/>
                <c:pt idx="0">
                  <c:v>2060</c:v>
                </c:pt>
              </c:numCache>
            </c:numRef>
          </c:val>
        </c:ser>
        <c:ser>
          <c:idx val="1"/>
          <c:order val="1"/>
          <c:tx>
            <c:strRef>
              <c:f>Лист1!$C$1:$C$2</c:f>
              <c:strCache>
                <c:ptCount val="1"/>
                <c:pt idx="0">
                  <c:v>2013г.</c:v>
                </c:pt>
              </c:strCache>
            </c:strRef>
          </c:tx>
          <c:dLbls>
            <c:dLbl>
              <c:idx val="1"/>
              <c:layout>
                <c:manualLayout>
                  <c:x val="1.6666626413490301E-2"/>
                  <c:y val="-0.36065808806846233"/>
                </c:manualLayout>
              </c:layout>
              <c:showVal val="1"/>
            </c:dLbl>
            <c:spPr>
              <a:solidFill>
                <a:schemeClr val="lt1"/>
              </a:solidFill>
              <a:ln w="55000" cap="flat" cmpd="thickThin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Лист1!$A$3:$A$11</c:f>
              <c:strCache>
                <c:ptCount val="8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2015г.</c:v>
                </c:pt>
                <c:pt idx="4">
                  <c:v>2016г.</c:v>
                </c:pt>
                <c:pt idx="5">
                  <c:v>2017г.</c:v>
                </c:pt>
                <c:pt idx="6">
                  <c:v>2018г.</c:v>
                </c:pt>
                <c:pt idx="7">
                  <c:v>2019г.</c:v>
                </c:pt>
              </c:strCache>
            </c:strRef>
          </c:cat>
          <c:val>
            <c:numRef>
              <c:f>Лист1!$C$3:$C$11</c:f>
              <c:numCache>
                <c:formatCode>General</c:formatCode>
                <c:ptCount val="9"/>
                <c:pt idx="1">
                  <c:v>2173</c:v>
                </c:pt>
              </c:numCache>
            </c:numRef>
          </c:val>
        </c:ser>
        <c:ser>
          <c:idx val="2"/>
          <c:order val="2"/>
          <c:tx>
            <c:strRef>
              <c:f>Лист1!$D$1:$D$2</c:f>
              <c:strCache>
                <c:ptCount val="1"/>
                <c:pt idx="0">
                  <c:v>2014г.</c:v>
                </c:pt>
              </c:strCache>
            </c:strRef>
          </c:tx>
          <c:dLbls>
            <c:dLbl>
              <c:idx val="2"/>
              <c:layout>
                <c:manualLayout>
                  <c:x val="1.5798123879955387E-2"/>
                  <c:y val="-8.9441157555263814E-2"/>
                </c:manualLayout>
              </c:layout>
              <c:showVal val="1"/>
            </c:dLbl>
            <c:spPr>
              <a:solidFill>
                <a:schemeClr val="lt1"/>
              </a:solidFill>
              <a:ln w="55000" cap="flat" cmpd="thickThin" algn="ctr">
                <a:solidFill>
                  <a:schemeClr val="accent3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Лист1!$A$3:$A$11</c:f>
              <c:strCache>
                <c:ptCount val="8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2015г.</c:v>
                </c:pt>
                <c:pt idx="4">
                  <c:v>2016г.</c:v>
                </c:pt>
                <c:pt idx="5">
                  <c:v>2017г.</c:v>
                </c:pt>
                <c:pt idx="6">
                  <c:v>2018г.</c:v>
                </c:pt>
                <c:pt idx="7">
                  <c:v>2019г.</c:v>
                </c:pt>
              </c:strCache>
            </c:strRef>
          </c:cat>
          <c:val>
            <c:numRef>
              <c:f>Лист1!$D$3:$D$11</c:f>
              <c:numCache>
                <c:formatCode>General</c:formatCode>
                <c:ptCount val="9"/>
                <c:pt idx="2">
                  <c:v>2043</c:v>
                </c:pt>
              </c:numCache>
            </c:numRef>
          </c:val>
        </c:ser>
        <c:ser>
          <c:idx val="3"/>
          <c:order val="3"/>
          <c:tx>
            <c:strRef>
              <c:f>Лист1!$E$1:$E$2</c:f>
              <c:strCache>
                <c:ptCount val="1"/>
                <c:pt idx="0">
                  <c:v>2015г.</c:v>
                </c:pt>
              </c:strCache>
            </c:strRef>
          </c:tx>
          <c:dLbls>
            <c:dLbl>
              <c:idx val="3"/>
              <c:layout>
                <c:manualLayout>
                  <c:x val="1.6377165822155051E-2"/>
                  <c:y val="-0.36957884961138898"/>
                </c:manualLayout>
              </c:layout>
              <c:showVal val="1"/>
            </c:dLbl>
            <c:spPr>
              <a:solidFill>
                <a:schemeClr val="lt1"/>
              </a:solidFill>
              <a:ln w="55000" cap="flat" cmpd="thickThin" algn="ctr">
                <a:solidFill>
                  <a:schemeClr val="accent4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Лист1!$A$3:$A$11</c:f>
              <c:strCache>
                <c:ptCount val="8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2015г.</c:v>
                </c:pt>
                <c:pt idx="4">
                  <c:v>2016г.</c:v>
                </c:pt>
                <c:pt idx="5">
                  <c:v>2017г.</c:v>
                </c:pt>
                <c:pt idx="6">
                  <c:v>2018г.</c:v>
                </c:pt>
                <c:pt idx="7">
                  <c:v>2019г.</c:v>
                </c:pt>
              </c:strCache>
            </c:strRef>
          </c:cat>
          <c:val>
            <c:numRef>
              <c:f>Лист1!$E$3:$E$11</c:f>
              <c:numCache>
                <c:formatCode>General</c:formatCode>
                <c:ptCount val="9"/>
                <c:pt idx="3">
                  <c:v>2286</c:v>
                </c:pt>
              </c:numCache>
            </c:numRef>
          </c:val>
        </c:ser>
        <c:ser>
          <c:idx val="4"/>
          <c:order val="4"/>
          <c:tx>
            <c:strRef>
              <c:f>Лист1!$F$1:$F$2</c:f>
              <c:strCache>
                <c:ptCount val="1"/>
                <c:pt idx="0">
                  <c:v>2016г.</c:v>
                </c:pt>
              </c:strCache>
            </c:strRef>
          </c:tx>
          <c:dLbls>
            <c:dLbl>
              <c:idx val="4"/>
              <c:layout>
                <c:manualLayout>
                  <c:x val="1.5798123879955387E-2"/>
                  <c:y val="-7.6911055266159684E-2"/>
                </c:manualLayout>
              </c:layout>
              <c:showVal val="1"/>
            </c:dLbl>
            <c:spPr>
              <a:solidFill>
                <a:schemeClr val="lt1"/>
              </a:solidFill>
              <a:ln w="55000" cap="flat" cmpd="thickThin" algn="ctr">
                <a:solidFill>
                  <a:schemeClr val="accent5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Лист1!$A$3:$A$11</c:f>
              <c:strCache>
                <c:ptCount val="8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2015г.</c:v>
                </c:pt>
                <c:pt idx="4">
                  <c:v>2016г.</c:v>
                </c:pt>
                <c:pt idx="5">
                  <c:v>2017г.</c:v>
                </c:pt>
                <c:pt idx="6">
                  <c:v>2018г.</c:v>
                </c:pt>
                <c:pt idx="7">
                  <c:v>2019г.</c:v>
                </c:pt>
              </c:strCache>
            </c:strRef>
          </c:cat>
          <c:val>
            <c:numRef>
              <c:f>Лист1!$F$3:$F$11</c:f>
              <c:numCache>
                <c:formatCode>General</c:formatCode>
                <c:ptCount val="9"/>
                <c:pt idx="4">
                  <c:v>2349</c:v>
                </c:pt>
              </c:numCache>
            </c:numRef>
          </c:val>
        </c:ser>
        <c:ser>
          <c:idx val="5"/>
          <c:order val="5"/>
          <c:tx>
            <c:strRef>
              <c:f>Лист1!$G$1:$G$2</c:f>
              <c:strCache>
                <c:ptCount val="1"/>
                <c:pt idx="0">
                  <c:v>2017г.</c:v>
                </c:pt>
              </c:strCache>
            </c:strRef>
          </c:tx>
          <c:dLbls>
            <c:dLbl>
              <c:idx val="5"/>
              <c:layout>
                <c:manualLayout>
                  <c:x val="1.7910811842162512E-2"/>
                  <c:y val="-0.42863410325300338"/>
                </c:manualLayout>
              </c:layout>
              <c:showVal val="1"/>
            </c:dLbl>
            <c:spPr>
              <a:solidFill>
                <a:schemeClr val="lt1"/>
              </a:solidFill>
              <a:ln w="55000" cap="flat" cmpd="thickThin" algn="ctr">
                <a:solidFill>
                  <a:schemeClr val="accent6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Лист1!$A$3:$A$11</c:f>
              <c:strCache>
                <c:ptCount val="8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2015г.</c:v>
                </c:pt>
                <c:pt idx="4">
                  <c:v>2016г.</c:v>
                </c:pt>
                <c:pt idx="5">
                  <c:v>2017г.</c:v>
                </c:pt>
                <c:pt idx="6">
                  <c:v>2018г.</c:v>
                </c:pt>
                <c:pt idx="7">
                  <c:v>2019г.</c:v>
                </c:pt>
              </c:strCache>
            </c:strRef>
          </c:cat>
          <c:val>
            <c:numRef>
              <c:f>Лист1!$G$3:$G$11</c:f>
              <c:numCache>
                <c:formatCode>General</c:formatCode>
                <c:ptCount val="9"/>
                <c:pt idx="5">
                  <c:v>2697</c:v>
                </c:pt>
              </c:numCache>
            </c:numRef>
          </c:val>
        </c:ser>
        <c:ser>
          <c:idx val="6"/>
          <c:order val="6"/>
          <c:tx>
            <c:strRef>
              <c:f>Лист1!$H$1:$H$2</c:f>
              <c:strCache>
                <c:ptCount val="1"/>
                <c:pt idx="0">
                  <c:v>2018г.</c:v>
                </c:pt>
              </c:strCache>
            </c:strRef>
          </c:tx>
          <c:dLbls>
            <c:dLbl>
              <c:idx val="6"/>
              <c:layout>
                <c:manualLayout>
                  <c:x val="1.7331769899962862E-2"/>
                  <c:y val="-4.9247657928461912E-2"/>
                </c:manualLayout>
              </c:layout>
              <c:showVal val="1"/>
            </c:dLbl>
            <c:spPr>
              <a:solidFill>
                <a:schemeClr val="lt1"/>
              </a:solidFill>
              <a:ln w="55000" cap="flat" cmpd="thickThin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Лист1!$A$3:$A$11</c:f>
              <c:strCache>
                <c:ptCount val="8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2015г.</c:v>
                </c:pt>
                <c:pt idx="4">
                  <c:v>2016г.</c:v>
                </c:pt>
                <c:pt idx="5">
                  <c:v>2017г.</c:v>
                </c:pt>
                <c:pt idx="6">
                  <c:v>2018г.</c:v>
                </c:pt>
                <c:pt idx="7">
                  <c:v>2019г.</c:v>
                </c:pt>
              </c:strCache>
            </c:strRef>
          </c:cat>
          <c:val>
            <c:numRef>
              <c:f>Лист1!$H$3:$H$11</c:f>
              <c:numCache>
                <c:formatCode>General</c:formatCode>
                <c:ptCount val="9"/>
                <c:pt idx="6">
                  <c:v>2663</c:v>
                </c:pt>
              </c:numCache>
            </c:numRef>
          </c:val>
        </c:ser>
        <c:ser>
          <c:idx val="7"/>
          <c:order val="7"/>
          <c:tx>
            <c:strRef>
              <c:f>Лист1!$I$1:$I$2</c:f>
              <c:strCache>
                <c:ptCount val="1"/>
                <c:pt idx="0">
                  <c:v>2019г.</c:v>
                </c:pt>
              </c:strCache>
            </c:strRef>
          </c:tx>
          <c:dLbls>
            <c:dLbl>
              <c:idx val="7"/>
              <c:layout>
                <c:manualLayout>
                  <c:x val="1.8865415919970294E-2"/>
                  <c:y val="-0.39984074539448849"/>
                </c:manualLayout>
              </c:layout>
              <c:showVal val="1"/>
            </c:dLbl>
            <c:spPr>
              <a:solidFill>
                <a:schemeClr val="lt1"/>
              </a:solidFill>
              <a:ln w="55000" cap="flat" cmpd="thickThin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Лист1!$A$3:$A$11</c:f>
              <c:strCache>
                <c:ptCount val="8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2015г.</c:v>
                </c:pt>
                <c:pt idx="4">
                  <c:v>2016г.</c:v>
                </c:pt>
                <c:pt idx="5">
                  <c:v>2017г.</c:v>
                </c:pt>
                <c:pt idx="6">
                  <c:v>2018г.</c:v>
                </c:pt>
                <c:pt idx="7">
                  <c:v>2019г.</c:v>
                </c:pt>
              </c:strCache>
            </c:strRef>
          </c:cat>
          <c:val>
            <c:numRef>
              <c:f>Лист1!$I$3:$I$11</c:f>
              <c:numCache>
                <c:formatCode>General</c:formatCode>
                <c:ptCount val="9"/>
                <c:pt idx="7">
                  <c:v>2547</c:v>
                </c:pt>
              </c:numCache>
            </c:numRef>
          </c:val>
        </c:ser>
        <c:ser>
          <c:idx val="8"/>
          <c:order val="8"/>
          <c:tx>
            <c:strRef>
              <c:f>Лист1!$J$1:$J$2</c:f>
              <c:strCache>
                <c:ptCount val="1"/>
                <c:pt idx="0">
                  <c:v>2019г.</c:v>
                </c:pt>
              </c:strCache>
            </c:strRef>
          </c:tx>
          <c:cat>
            <c:strRef>
              <c:f>Лист1!$A$3:$A$11</c:f>
              <c:strCache>
                <c:ptCount val="8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2015г.</c:v>
                </c:pt>
                <c:pt idx="4">
                  <c:v>2016г.</c:v>
                </c:pt>
                <c:pt idx="5">
                  <c:v>2017г.</c:v>
                </c:pt>
                <c:pt idx="6">
                  <c:v>2018г.</c:v>
                </c:pt>
                <c:pt idx="7">
                  <c:v>2019г.</c:v>
                </c:pt>
              </c:strCache>
            </c:strRef>
          </c:cat>
          <c:val>
            <c:numRef>
              <c:f>Лист1!$J$3:$J$11</c:f>
              <c:numCache>
                <c:formatCode>General</c:formatCode>
                <c:ptCount val="9"/>
              </c:numCache>
            </c:numRef>
          </c:val>
        </c:ser>
        <c:shape val="box"/>
        <c:axId val="125887232"/>
        <c:axId val="125888768"/>
        <c:axId val="0"/>
      </c:bar3DChart>
      <c:catAx>
        <c:axId val="1258872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5888768"/>
        <c:crosses val="autoZero"/>
        <c:auto val="1"/>
        <c:lblAlgn val="ctr"/>
        <c:lblOffset val="100"/>
      </c:catAx>
      <c:valAx>
        <c:axId val="125888768"/>
        <c:scaling>
          <c:orientation val="minMax"/>
        </c:scaling>
        <c:axPos val="l"/>
        <c:majorGridlines/>
        <c:numFmt formatCode="General" sourceLinked="1"/>
        <c:tickLblPos val="nextTo"/>
        <c:crossAx val="125887232"/>
        <c:crosses val="autoZero"/>
        <c:crossBetween val="between"/>
      </c:valAx>
      <c:spPr>
        <a:solidFill>
          <a:schemeClr val="lt1"/>
        </a:solidFill>
        <a:ln w="55000" cap="flat" cmpd="thickThin" algn="ctr">
          <a:solidFill>
            <a:schemeClr val="accent2"/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c:spPr>
    </c:plotArea>
    <c:plotVisOnly val="1"/>
  </c:chart>
  <c:spPr>
    <a:gradFill rotWithShape="1">
      <a:gsLst>
        <a:gs pos="0">
          <a:schemeClr val="accent1">
            <a:tint val="62000"/>
            <a:satMod val="180000"/>
          </a:schemeClr>
        </a:gs>
        <a:gs pos="65000">
          <a:schemeClr val="accent1">
            <a:tint val="32000"/>
            <a:satMod val="250000"/>
          </a:schemeClr>
        </a:gs>
        <a:gs pos="100000">
          <a:schemeClr val="accent1">
            <a:tint val="23000"/>
            <a:satMod val="300000"/>
          </a:schemeClr>
        </a:gs>
      </a:gsLst>
      <a:lin ang="16200000" scaled="0"/>
    </a:gradFill>
    <a:ln w="9525" cap="flat" cmpd="sng" algn="ctr">
      <a:solidFill>
        <a:schemeClr val="accent1"/>
      </a:solidFill>
      <a:prstDash val="solid"/>
    </a:ln>
    <a:effectLst>
      <a:outerShdw blurRad="50800" dist="38100" dir="5400000" rotWithShape="0">
        <a:srgbClr val="000000">
          <a:alpha val="35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43564330739207524"/>
          <c:y val="1.4109543384068441E-2"/>
        </c:manualLayout>
      </c:layout>
      <c:spPr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c:spPr>
      <c:txPr>
        <a:bodyPr/>
        <a:lstStyle/>
        <a:p>
          <a:pPr>
            <a:defRPr sz="2800">
              <a:latin typeface="Georgia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'[кол-во ветеранов.xlsx]Лист1'!$H$30</c:f>
              <c:strCache>
                <c:ptCount val="1"/>
                <c:pt idx="0">
                  <c:v>2019</c:v>
                </c:pt>
              </c:strCache>
            </c:strRef>
          </c:tx>
          <c:explosion val="25"/>
          <c:dLbls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800" b="1">
                    <a:latin typeface="Georgia" pitchFamily="18" charset="0"/>
                  </a:defRPr>
                </a:pPr>
                <a:endParaRPr lang="ru-RU"/>
              </a:p>
            </c:txPr>
            <c:showLegendKey val="1"/>
            <c:showVal val="1"/>
            <c:showLeaderLines val="1"/>
          </c:dLbls>
          <c:cat>
            <c:strRef>
              <c:f>'[кол-во ветеранов.xlsx]Лист1'!$A$31:$G$54</c:f>
              <c:strCache>
                <c:ptCount val="10"/>
                <c:pt idx="1">
                  <c:v>ИВОВ и Уч.ВОВ</c:v>
                </c:pt>
                <c:pt idx="2">
                  <c:v>УТФ</c:v>
                </c:pt>
                <c:pt idx="3">
                  <c:v>Репрессированные,Блокадники Ленинграда, узники концлагерей</c:v>
                </c:pt>
                <c:pt idx="4">
                  <c:v>Уч.Афганских событий</c:v>
                </c:pt>
                <c:pt idx="5">
                  <c:v>Уч.Чеченсих событий</c:v>
                </c:pt>
                <c:pt idx="6">
                  <c:v>Ветераны боевых действий</c:v>
                </c:pt>
                <c:pt idx="7">
                  <c:v>Вдовы, матери погибших, умерших ИВОВ,Уч.ВОВ т др.</c:v>
                </c:pt>
                <c:pt idx="8">
                  <c:v>Чернобыль-ликвидаторы</c:v>
                </c:pt>
                <c:pt idx="9">
                  <c:v>Дети войны</c:v>
                </c:pt>
              </c:strCache>
            </c:strRef>
          </c:cat>
          <c:val>
            <c:numRef>
              <c:f>'[кол-во ветеранов.xlsx]Лист1'!$H$31:$H$54</c:f>
              <c:numCache>
                <c:formatCode>0.00%</c:formatCode>
                <c:ptCount val="24"/>
                <c:pt idx="1">
                  <c:v>1.9000000000000027E-2</c:v>
                </c:pt>
                <c:pt idx="2">
                  <c:v>0.17700000000000021</c:v>
                </c:pt>
                <c:pt idx="3">
                  <c:v>1.4E-2</c:v>
                </c:pt>
                <c:pt idx="4">
                  <c:v>0.10900000000000011</c:v>
                </c:pt>
                <c:pt idx="5">
                  <c:v>9.9000000000000046E-2</c:v>
                </c:pt>
                <c:pt idx="6">
                  <c:v>8.0000000000000158E-3</c:v>
                </c:pt>
                <c:pt idx="7">
                  <c:v>6.3E-2</c:v>
                </c:pt>
                <c:pt idx="8">
                  <c:v>0.16700000000000001</c:v>
                </c:pt>
                <c:pt idx="9">
                  <c:v>6.3E-2</c:v>
                </c:pt>
              </c:numCache>
            </c:numRef>
          </c:val>
        </c:ser>
      </c:pie3DChart>
    </c:plotArea>
    <c:legend>
      <c:legendPos val="r"/>
      <c:legendEntry>
        <c:idx val="0"/>
        <c:delete val="1"/>
      </c:legendEntry>
      <c:legendEntry>
        <c:idx val="2"/>
        <c:delete val="1"/>
      </c:legendEntry>
      <c:legendEntry>
        <c:idx val="4"/>
        <c:delete val="1"/>
      </c:legendEntry>
      <c:legendEntry>
        <c:idx val="6"/>
        <c:delete val="1"/>
      </c:legendEntry>
      <c:legendEntry>
        <c:idx val="8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0"/>
        <c:delete val="1"/>
      </c:legendEntry>
      <c:legendEntry>
        <c:idx val="21"/>
        <c:delete val="1"/>
      </c:legendEntry>
      <c:legendEntry>
        <c:idx val="22"/>
        <c:delete val="1"/>
      </c:legendEntry>
      <c:legendEntry>
        <c:idx val="23"/>
        <c:delete val="1"/>
      </c:legendEntry>
      <c:layout>
        <c:manualLayout>
          <c:xMode val="edge"/>
          <c:yMode val="edge"/>
          <c:x val="0.66001134117494553"/>
          <c:y val="0.18745833333333387"/>
          <c:w val="0.32764297981270973"/>
          <c:h val="0.44587500000000002"/>
        </c:manualLayout>
      </c:layout>
      <c:txPr>
        <a:bodyPr/>
        <a:lstStyle/>
        <a:p>
          <a:pPr>
            <a:defRPr sz="1100" b="0"/>
          </a:pPr>
          <a:endParaRPr lang="ru-RU"/>
        </a:p>
      </c:txPr>
    </c:legend>
    <c:plotVisOnly val="1"/>
  </c:chart>
  <c:spPr>
    <a:solidFill>
      <a:schemeClr val="lt1"/>
    </a:solidFill>
    <a:ln w="25400" cap="flat" cmpd="sng" algn="ctr">
      <a:solidFill>
        <a:schemeClr val="bg2">
          <a:lumMod val="90000"/>
        </a:schemeClr>
      </a:solidFill>
      <a:prstDash val="solid"/>
    </a:ln>
    <a:effectLst>
      <a:glow rad="139700">
        <a:schemeClr val="accent1">
          <a:satMod val="175000"/>
          <a:alpha val="40000"/>
        </a:schemeClr>
      </a:glo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title>
      <c:tx>
        <c:rich>
          <a:bodyPr/>
          <a:lstStyle/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dk1"/>
                </a:solidFill>
                <a:latin typeface="Georgia" pitchFamily="18" charset="0"/>
                <a:ea typeface="+mn-ea"/>
                <a:cs typeface="+mn-cs"/>
              </a:rPr>
              <a:t>Средний возраст пациентов, пролеченных в</a:t>
            </a:r>
          </a:p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dk1"/>
                </a:solidFill>
                <a:latin typeface="Georgia" pitchFamily="18" charset="0"/>
                <a:ea typeface="+mn-ea"/>
                <a:cs typeface="+mn-cs"/>
              </a:rPr>
              <a:t> БУЗ УР «РГВВ МЗ УР»</a:t>
            </a:r>
            <a:endParaRPr lang="ru-RU" dirty="0">
              <a:latin typeface="Georgia" pitchFamily="18" charset="0"/>
            </a:endParaRPr>
          </a:p>
        </c:rich>
      </c:tx>
      <c:layout/>
      <c:spPr>
        <a:solidFill>
          <a:schemeClr val="lt1"/>
        </a:solidFill>
        <a:ln w="55000" cap="flat" cmpd="thickThin" algn="ctr">
          <a:solidFill>
            <a:schemeClr val="accent2"/>
          </a:solidFill>
          <a:prstDash val="solid"/>
        </a:ln>
        <a:effectLst/>
      </c:spPr>
    </c:title>
    <c:plotArea>
      <c:layout>
        <c:manualLayout>
          <c:layoutTarget val="inner"/>
          <c:xMode val="edge"/>
          <c:yMode val="edge"/>
          <c:x val="4.6353930783783935E-2"/>
          <c:y val="0.16167714169325087"/>
          <c:w val="0.93692139294405463"/>
          <c:h val="0.71869990635961212"/>
        </c:manualLayout>
      </c:layout>
      <c:lineChart>
        <c:grouping val="stacked"/>
        <c:ser>
          <c:idx val="0"/>
          <c:order val="0"/>
          <c:dLbls>
            <c:dLbl>
              <c:idx val="0"/>
              <c:layout>
                <c:manualLayout>
                  <c:x val="-3.4236804564907276E-2"/>
                  <c:y val="-0.10648148148148168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chemeClr val="dk1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-4.945316214931051E-2"/>
                  <c:y val="7.8703703703703734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chemeClr val="dk1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-3.6138849262957684E-2"/>
                  <c:y val="-8.3333333333333343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chemeClr val="dk1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-3.4236804564907242E-2"/>
                  <c:y val="6.9444444444444503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chemeClr val="dk1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Lbl>
              <c:idx val="4"/>
              <c:layout>
                <c:manualLayout>
                  <c:x val="-3.6138849262957684E-2"/>
                  <c:y val="-8.3333333333333343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chemeClr val="dk1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Lbl>
              <c:idx val="5"/>
              <c:layout>
                <c:manualLayout>
                  <c:x val="-3.9942938659058486E-2"/>
                  <c:y val="8.3333333333333343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chemeClr val="dk1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Lbl>
              <c:idx val="6"/>
              <c:layout>
                <c:manualLayout>
                  <c:x val="-3.6138849262957684E-2"/>
                  <c:y val="-9.2592592592592893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chemeClr val="dk1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Lbl>
              <c:idx val="7"/>
              <c:layout>
                <c:manualLayout>
                  <c:x val="-3.9942938659058416E-2"/>
                  <c:y val="7.407407407407407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chemeClr val="dk1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Lbl>
              <c:idx val="8"/>
              <c:layout>
                <c:manualLayout>
                  <c:x val="-3.9942938659058486E-2"/>
                  <c:y val="-8.7962962962963104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chemeClr val="dk1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Lbl>
              <c:idx val="9"/>
              <c:layout>
                <c:manualLayout>
                  <c:x val="-3.4236804564907276E-2"/>
                  <c:y val="8.3333333333333398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chemeClr val="dk1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Lbl>
              <c:idx val="10"/>
              <c:layout>
                <c:manualLayout>
                  <c:x val="-2.2824536376604851E-2"/>
                  <c:y val="-7.8703703703703734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chemeClr val="dk1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800" b="1">
                    <a:latin typeface="Georgi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Лист1!$A$56:$A$66</c:f>
              <c:strCache>
                <c:ptCount val="11"/>
                <c:pt idx="0">
                  <c:v>2009г.</c:v>
                </c:pt>
                <c:pt idx="1">
                  <c:v>2010г.</c:v>
                </c:pt>
                <c:pt idx="2">
                  <c:v>2011г.</c:v>
                </c:pt>
                <c:pt idx="3">
                  <c:v>2012г.</c:v>
                </c:pt>
                <c:pt idx="4">
                  <c:v>2013г.</c:v>
                </c:pt>
                <c:pt idx="5">
                  <c:v>2014г.</c:v>
                </c:pt>
                <c:pt idx="6">
                  <c:v>2015г.</c:v>
                </c:pt>
                <c:pt idx="7">
                  <c:v>2016г.</c:v>
                </c:pt>
                <c:pt idx="8">
                  <c:v>2017г.</c:v>
                </c:pt>
                <c:pt idx="9">
                  <c:v>2018г.</c:v>
                </c:pt>
                <c:pt idx="10">
                  <c:v>2019г.</c:v>
                </c:pt>
              </c:strCache>
            </c:strRef>
          </c:cat>
          <c:val>
            <c:numRef>
              <c:f>Лист1!$B$56:$B$66</c:f>
              <c:numCache>
                <c:formatCode>General</c:formatCode>
                <c:ptCount val="11"/>
                <c:pt idx="0">
                  <c:v>66.599999999999994</c:v>
                </c:pt>
                <c:pt idx="1">
                  <c:v>66.400000000000006</c:v>
                </c:pt>
                <c:pt idx="2">
                  <c:v>64.099999999999994</c:v>
                </c:pt>
                <c:pt idx="3">
                  <c:v>64</c:v>
                </c:pt>
                <c:pt idx="4">
                  <c:v>65.8</c:v>
                </c:pt>
                <c:pt idx="5">
                  <c:v>67</c:v>
                </c:pt>
                <c:pt idx="6">
                  <c:v>69.900000000000006</c:v>
                </c:pt>
                <c:pt idx="7">
                  <c:v>66.2</c:v>
                </c:pt>
                <c:pt idx="8">
                  <c:v>68.900000000000006</c:v>
                </c:pt>
                <c:pt idx="9">
                  <c:v>72.599999999999994</c:v>
                </c:pt>
                <c:pt idx="10">
                  <c:v>77</c:v>
                </c:pt>
              </c:numCache>
            </c:numRef>
          </c:val>
        </c:ser>
        <c:dLbls>
          <c:showVal val="1"/>
        </c:dLbls>
        <c:marker val="1"/>
        <c:axId val="124961920"/>
        <c:axId val="124963456"/>
      </c:lineChart>
      <c:catAx>
        <c:axId val="12496192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1">
                <a:latin typeface="Georgia" pitchFamily="18" charset="0"/>
              </a:defRPr>
            </a:pPr>
            <a:endParaRPr lang="ru-RU"/>
          </a:p>
        </c:txPr>
        <c:crossAx val="124963456"/>
        <c:crosses val="autoZero"/>
        <c:auto val="1"/>
        <c:lblAlgn val="ctr"/>
        <c:lblOffset val="100"/>
      </c:catAx>
      <c:valAx>
        <c:axId val="12496345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24961920"/>
        <c:crosses val="autoZero"/>
        <c:crossBetween val="between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Лист1!$B$70</c:f>
              <c:strCache>
                <c:ptCount val="1"/>
                <c:pt idx="0">
                  <c:v>2017г.</c:v>
                </c:pt>
              </c:strCache>
            </c:strRef>
          </c:tx>
          <c:dLbls>
            <c:dLbl>
              <c:idx val="0"/>
              <c:layout>
                <c:manualLayout>
                  <c:x val="5.5555555555555558E-3"/>
                  <c:y val="0.217592592592593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1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rgbClr val="FF0000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8.3333333333333367E-3"/>
                  <c:y val="0.19444444444444481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1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rgbClr val="FF0000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2.7777777777777874E-3"/>
                  <c:y val="0.16666666666666666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1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rgbClr val="FF0000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5.5555555555555558E-3"/>
                  <c:y val="0.22685185185185186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1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rgbClr val="FF0000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800" b="1">
                    <a:solidFill>
                      <a:srgbClr val="FF0000"/>
                    </a:solidFill>
                    <a:latin typeface="Georgi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Лист1!$A$71:$A$74</c:f>
              <c:strCache>
                <c:ptCount val="4"/>
                <c:pt idx="0">
                  <c:v>врачи</c:v>
                </c:pt>
                <c:pt idx="1">
                  <c:v>ср. мед. Персонал</c:v>
                </c:pt>
                <c:pt idx="2">
                  <c:v>мл. Мед.персонал</c:v>
                </c:pt>
                <c:pt idx="3">
                  <c:v>прочий персонал</c:v>
                </c:pt>
              </c:strCache>
            </c:strRef>
          </c:cat>
          <c:val>
            <c:numRef>
              <c:f>Лист1!$B$71:$B$74</c:f>
              <c:numCache>
                <c:formatCode>General</c:formatCode>
                <c:ptCount val="4"/>
                <c:pt idx="0">
                  <c:v>76</c:v>
                </c:pt>
                <c:pt idx="1">
                  <c:v>69</c:v>
                </c:pt>
                <c:pt idx="2">
                  <c:v>63</c:v>
                </c:pt>
                <c:pt idx="3">
                  <c:v>76</c:v>
                </c:pt>
              </c:numCache>
            </c:numRef>
          </c:val>
        </c:ser>
        <c:ser>
          <c:idx val="1"/>
          <c:order val="1"/>
          <c:tx>
            <c:strRef>
              <c:f>Лист1!$C$70</c:f>
              <c:strCache>
                <c:ptCount val="1"/>
                <c:pt idx="0">
                  <c:v>2018г.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0.217592592592593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rgbClr val="0000CC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7.4732750974938903E-3"/>
                  <c:y val="8.6176415180921964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rgbClr val="0000CC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1.1111111111111125E-2"/>
                  <c:y val="9.7222222222222224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rgbClr val="0000CC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0"/>
                  <c:y val="8.7962962962963104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2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rgbClr val="0000CC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0000CC"/>
                    </a:solidFill>
                    <a:latin typeface="Georgi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Лист1!$A$71:$A$74</c:f>
              <c:strCache>
                <c:ptCount val="4"/>
                <c:pt idx="0">
                  <c:v>врачи</c:v>
                </c:pt>
                <c:pt idx="1">
                  <c:v>ср. мед. Персонал</c:v>
                </c:pt>
                <c:pt idx="2">
                  <c:v>мл. Мед.персонал</c:v>
                </c:pt>
                <c:pt idx="3">
                  <c:v>прочий персонал</c:v>
                </c:pt>
              </c:strCache>
            </c:strRef>
          </c:cat>
          <c:val>
            <c:numRef>
              <c:f>Лист1!$C$71:$C$74</c:f>
              <c:numCache>
                <c:formatCode>General</c:formatCode>
                <c:ptCount val="4"/>
                <c:pt idx="0">
                  <c:v>98</c:v>
                </c:pt>
                <c:pt idx="1">
                  <c:v>97.5</c:v>
                </c:pt>
                <c:pt idx="2">
                  <c:v>68</c:v>
                </c:pt>
                <c:pt idx="3">
                  <c:v>87</c:v>
                </c:pt>
              </c:numCache>
            </c:numRef>
          </c:val>
        </c:ser>
        <c:ser>
          <c:idx val="2"/>
          <c:order val="2"/>
          <c:tx>
            <c:strRef>
              <c:f>Лист1!$D$70</c:f>
              <c:strCache>
                <c:ptCount val="1"/>
                <c:pt idx="0">
                  <c:v>2019г.</c:v>
                </c:pt>
              </c:strCache>
            </c:strRef>
          </c:tx>
          <c:dLbls>
            <c:dLbl>
              <c:idx val="0"/>
              <c:layout>
                <c:manualLayout>
                  <c:x val="1.9444444444444445E-2"/>
                  <c:y val="0.10648148148148166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3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rgbClr val="800000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1.3888888888888914E-2"/>
                  <c:y val="0.18981481481481491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3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rgbClr val="800000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1.3888888888888914E-2"/>
                  <c:y val="0.1851851851851854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3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rgbClr val="800000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2.5000000000000001E-2"/>
                  <c:y val="8.3333333333333343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3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rgbClr val="800000"/>
                      </a:solidFill>
                      <a:latin typeface="Georgia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600">
                    <a:solidFill>
                      <a:srgbClr val="800000"/>
                    </a:solidFill>
                    <a:latin typeface="Georgi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Лист1!$A$71:$A$74</c:f>
              <c:strCache>
                <c:ptCount val="4"/>
                <c:pt idx="0">
                  <c:v>врачи</c:v>
                </c:pt>
                <c:pt idx="1">
                  <c:v>ср. мед. Персонал</c:v>
                </c:pt>
                <c:pt idx="2">
                  <c:v>мл. Мед.персонал</c:v>
                </c:pt>
                <c:pt idx="3">
                  <c:v>прочий персонал</c:v>
                </c:pt>
              </c:strCache>
            </c:strRef>
          </c:cat>
          <c:val>
            <c:numRef>
              <c:f>Лист1!$D$71:$D$74</c:f>
              <c:numCache>
                <c:formatCode>General</c:formatCode>
                <c:ptCount val="4"/>
                <c:pt idx="0">
                  <c:v>100</c:v>
                </c:pt>
                <c:pt idx="1">
                  <c:v>81</c:v>
                </c:pt>
                <c:pt idx="2">
                  <c:v>53</c:v>
                </c:pt>
                <c:pt idx="3">
                  <c:v>100</c:v>
                </c:pt>
              </c:numCache>
            </c:numRef>
          </c:val>
        </c:ser>
        <c:shape val="cylinder"/>
        <c:axId val="126996480"/>
        <c:axId val="126998016"/>
        <c:axId val="0"/>
      </c:bar3DChart>
      <c:catAx>
        <c:axId val="12699648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26998016"/>
        <c:crosses val="autoZero"/>
        <c:auto val="1"/>
        <c:lblAlgn val="ctr"/>
        <c:lblOffset val="100"/>
      </c:catAx>
      <c:valAx>
        <c:axId val="126998016"/>
        <c:scaling>
          <c:orientation val="minMax"/>
        </c:scaling>
        <c:axPos val="l"/>
        <c:majorGridlines/>
        <c:numFmt formatCode="General" sourceLinked="1"/>
        <c:tickLblPos val="nextTo"/>
        <c:crossAx val="12699648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D3BF6-08CC-477F-A9A1-28C6F29C628E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A9E80-FA34-4B31-B5A8-B955DC6710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A9E80-FA34-4B31-B5A8-B955DC67106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1EFF624-7C7C-4CA3-8A32-68DAF53B1539}" type="datetime1">
              <a:rPr lang="ru-RU" smtClean="0"/>
              <a:pPr/>
              <a:t>24.07.2020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BB89CF-09BB-4210-8E9F-780FBFF051A1}" type="datetime1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5C26D8B-91FC-4859-A45F-533347F64581}" type="datetime1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993AC2-D558-44BB-90C6-A73C4ED09C3B}" type="datetime1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3ED10B-1E6A-46C5-BF79-3557DE16A6CB}" type="datetime1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91B569-14BA-4A8D-9D25-F64BB28AE63A}" type="datetime1">
              <a:rPr lang="ru-RU" smtClean="0"/>
              <a:pPr/>
              <a:t>24.07.2020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739FD8-7EC0-474E-95CF-55388FC23608}" type="datetime1">
              <a:rPr lang="ru-RU" smtClean="0"/>
              <a:pPr/>
              <a:t>24.07.2020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87EAE2-EFC0-4036-B3A2-A8E7398CCECB}" type="datetime1">
              <a:rPr lang="ru-RU" smtClean="0"/>
              <a:pPr/>
              <a:t>24.07.2020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0D1DFD-88CD-457A-9A7D-D797269BEAA8}" type="datetime1">
              <a:rPr lang="ru-RU" smtClean="0"/>
              <a:pPr/>
              <a:t>24.07.2020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2B59975-8E0A-4716-A834-F1F97F5B21EC}" type="datetime1">
              <a:rPr lang="ru-RU" smtClean="0"/>
              <a:pPr/>
              <a:t>24.07.2020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039B186-1215-4402-9F66-5D9777ECBBCF}" type="datetime1">
              <a:rPr lang="ru-RU" smtClean="0"/>
              <a:pPr/>
              <a:t>24.07.2020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4B015A7-0C51-4D14-BEDF-322DB5EB409C}" type="datetime1">
              <a:rPr lang="ru-RU" smtClean="0"/>
              <a:pPr/>
              <a:t>24.07.2020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ocuments and Settings\User1\Рабочий стол\ЗИМИНА\Президентская программа\Картинки\image22565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0" y="0"/>
            <a:ext cx="4211960" cy="5229200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Итоги деятельности бюджетного учреждения здравоохранения Удмуртской Республики «Республиканский госпиталь для ветеранов войн Министерства здравоохранения Удмуртской Республики» за 2019 год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76256" y="6443192"/>
            <a:ext cx="2124744" cy="414808"/>
          </a:xfrm>
          <a:prstGeom prst="round2DiagRect">
            <a:avLst/>
          </a:prstGeom>
          <a:noFill/>
          <a:ln w="508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Ижевск, 2020 г.</a:t>
            </a:r>
            <a:endParaRPr lang="ru-RU" sz="2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1026" name="Picture 2" descr="D:\Documents and Settings\User1\Рабочий стол\Презент\134979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420888"/>
            <a:ext cx="4860032" cy="2808312"/>
          </a:xfrm>
          <a:prstGeom prst="round2Diag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3" descr="D:\Documents and Settings\User1\Рабочий стол\Презент\i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0"/>
            <a:ext cx="3024336" cy="227687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2" descr="D:\Documents and Settings\User1\Рабочий стол\Презент\slide-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0"/>
            <a:ext cx="1619672" cy="2348880"/>
          </a:xfrm>
          <a:prstGeom prst="round2Same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95536" y="0"/>
          <a:ext cx="8352927" cy="378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Блок-схема: подготовка 5"/>
          <p:cNvSpPr/>
          <p:nvPr/>
        </p:nvSpPr>
        <p:spPr>
          <a:xfrm>
            <a:off x="251520" y="3789040"/>
            <a:ext cx="8712968" cy="2592288"/>
          </a:xfrm>
          <a:prstGeom prst="flowChartPreparation">
            <a:avLst/>
          </a:prstGeom>
          <a:solidFill>
            <a:schemeClr val="bg2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Georgia" pitchFamily="18" charset="0"/>
              </a:rPr>
              <a:t>На цифру среднего возраста  пациентов госпиталя влияют 2 компонента:</a:t>
            </a:r>
            <a:endParaRPr lang="ru-RU" sz="1600" b="1" dirty="0" smtClean="0">
              <a:solidFill>
                <a:srgbClr val="0000CC"/>
              </a:solidFill>
              <a:latin typeface="Georg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00CC"/>
                </a:solidFill>
                <a:latin typeface="Georgia" pitchFamily="18" charset="0"/>
              </a:rPr>
              <a:t>возраст пациентов, относящихся к ветеранам Великой Отечественной войны и граждан, приравненных к ним (средний возраст около 80 лет и старше) 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00CC"/>
                </a:solidFill>
                <a:latin typeface="Georgia" pitchFamily="18" charset="0"/>
              </a:rPr>
              <a:t>   </a:t>
            </a:r>
            <a:r>
              <a:rPr lang="ru-RU" sz="1600" b="1" dirty="0" smtClean="0">
                <a:solidFill>
                  <a:srgbClr val="800000"/>
                </a:solidFill>
                <a:latin typeface="Georgia" pitchFamily="18" charset="0"/>
              </a:rPr>
              <a:t>возраст участников боевых действий, ликвидаторов техногенных катастроф (средний возраст около 55 лет)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4248472" cy="111075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Georgia" pitchFamily="18" charset="0"/>
              </a:rPr>
              <a:t>Благотворительная помощь, оказанная госпиталю</a:t>
            </a:r>
            <a:endParaRPr lang="ru-RU" sz="24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3" name="Загнутый угол 12"/>
          <p:cNvSpPr/>
          <p:nvPr/>
        </p:nvSpPr>
        <p:spPr>
          <a:xfrm>
            <a:off x="251520" y="1340768"/>
            <a:ext cx="4248472" cy="5517232"/>
          </a:xfrm>
          <a:prstGeom prst="foldedCorner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0000CC"/>
                </a:solidFill>
                <a:latin typeface="Georgia" pitchFamily="18" charset="0"/>
              </a:rPr>
              <a:t>АО «</a:t>
            </a:r>
            <a:r>
              <a:rPr lang="ru-RU" sz="1600" b="1" dirty="0" err="1" smtClean="0">
                <a:solidFill>
                  <a:srgbClr val="0000CC"/>
                </a:solidFill>
                <a:latin typeface="Georgia" pitchFamily="18" charset="0"/>
              </a:rPr>
              <a:t>Белкамнефть</a:t>
            </a:r>
            <a:r>
              <a:rPr lang="ru-RU" sz="1600" b="1" dirty="0" smtClean="0">
                <a:solidFill>
                  <a:srgbClr val="0000CC"/>
                </a:solidFill>
                <a:latin typeface="Georgia" pitchFamily="18" charset="0"/>
              </a:rPr>
              <a:t>» оказало благотворительную помощь в виде компьютерной и печатной техники для улучшения организации работы медицинских работников.</a:t>
            </a:r>
          </a:p>
          <a:p>
            <a:endParaRPr lang="ru-RU" sz="1600" b="1" dirty="0" smtClean="0">
              <a:solidFill>
                <a:srgbClr val="0000CC"/>
              </a:solidFill>
              <a:latin typeface="Georgia" pitchFamily="18" charset="0"/>
            </a:endParaRPr>
          </a:p>
          <a:p>
            <a:r>
              <a:rPr lang="ru-RU" sz="1600" b="1" dirty="0" smtClean="0">
                <a:solidFill>
                  <a:srgbClr val="0000CC"/>
                </a:solidFill>
                <a:latin typeface="Georgia" pitchFamily="18" charset="0"/>
              </a:rPr>
              <a:t>Также в виде пожертвования в госпиталь поступило 170,00 тыс. руб., на которые было приобретено медицинское оборудование для пациентов</a:t>
            </a:r>
            <a:r>
              <a:rPr lang="en-US" sz="1600" b="1" dirty="0" smtClean="0">
                <a:solidFill>
                  <a:srgbClr val="0000CC"/>
                </a:solidFill>
                <a:latin typeface="Georgia" pitchFamily="18" charset="0"/>
              </a:rPr>
              <a:t>: </a:t>
            </a:r>
            <a:endParaRPr lang="ru-RU" sz="1600" b="1" dirty="0" smtClean="0">
              <a:solidFill>
                <a:srgbClr val="0000CC"/>
              </a:solidFill>
              <a:latin typeface="Georgia" pitchFamily="18" charset="0"/>
            </a:endParaRP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800000"/>
                </a:solidFill>
                <a:latin typeface="Georgia" pitchFamily="18" charset="0"/>
              </a:rPr>
              <a:t> суточное </a:t>
            </a:r>
            <a:r>
              <a:rPr lang="ru-RU" sz="1600" b="1" dirty="0" err="1" smtClean="0">
                <a:solidFill>
                  <a:srgbClr val="800000"/>
                </a:solidFill>
                <a:latin typeface="Georgia" pitchFamily="18" charset="0"/>
              </a:rPr>
              <a:t>мониторирование</a:t>
            </a:r>
            <a:r>
              <a:rPr lang="ru-RU" sz="1600" b="1" dirty="0" smtClean="0">
                <a:solidFill>
                  <a:srgbClr val="800000"/>
                </a:solidFill>
                <a:latin typeface="Georgia" pitchFamily="18" charset="0"/>
              </a:rPr>
              <a:t> АД</a:t>
            </a:r>
            <a:r>
              <a:rPr lang="en-US" sz="1600" b="1" dirty="0" smtClean="0">
                <a:solidFill>
                  <a:srgbClr val="800000"/>
                </a:solidFill>
                <a:latin typeface="Georgia" pitchFamily="18" charset="0"/>
              </a:rPr>
              <a:t>;</a:t>
            </a:r>
            <a:r>
              <a:rPr lang="ru-RU" sz="1600" b="1" dirty="0" smtClean="0">
                <a:solidFill>
                  <a:srgbClr val="800000"/>
                </a:solidFill>
                <a:latin typeface="Georgia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800000"/>
                </a:solidFill>
                <a:latin typeface="Georgia" pitchFamily="18" charset="0"/>
              </a:rPr>
              <a:t> анализатор состава тела</a:t>
            </a:r>
            <a:r>
              <a:rPr lang="en-US" sz="1600" b="1" dirty="0" smtClean="0">
                <a:solidFill>
                  <a:srgbClr val="800000"/>
                </a:solidFill>
                <a:latin typeface="Georgia" pitchFamily="18" charset="0"/>
              </a:rPr>
              <a:t>;</a:t>
            </a:r>
            <a:endParaRPr lang="ru-RU" sz="1600" b="1" dirty="0" smtClean="0">
              <a:solidFill>
                <a:srgbClr val="800000"/>
              </a:solidFill>
              <a:latin typeface="Georgia" pitchFamily="18" charset="0"/>
            </a:endParaRPr>
          </a:p>
          <a:p>
            <a:pPr>
              <a:buFontTx/>
              <a:buChar char="-"/>
            </a:pPr>
            <a:r>
              <a:rPr lang="en-US" sz="1600" b="1" dirty="0" smtClean="0">
                <a:solidFill>
                  <a:srgbClr val="800000"/>
                </a:solidFill>
                <a:latin typeface="Georgia" pitchFamily="18" charset="0"/>
              </a:rPr>
              <a:t> </a:t>
            </a:r>
            <a:r>
              <a:rPr lang="ru-RU" sz="1600" b="1" dirty="0" err="1" smtClean="0">
                <a:solidFill>
                  <a:srgbClr val="800000"/>
                </a:solidFill>
                <a:latin typeface="Georgia" pitchFamily="18" charset="0"/>
              </a:rPr>
              <a:t>массажёр</a:t>
            </a:r>
            <a:r>
              <a:rPr lang="ru-RU" sz="1600" b="1" dirty="0" smtClean="0">
                <a:solidFill>
                  <a:srgbClr val="800000"/>
                </a:solidFill>
                <a:latin typeface="Georgia" pitchFamily="18" charset="0"/>
              </a:rPr>
              <a:t> для ног, стоп и лодыжек</a:t>
            </a:r>
            <a:r>
              <a:rPr lang="en-US" sz="1600" b="1" dirty="0" smtClean="0">
                <a:solidFill>
                  <a:srgbClr val="800000"/>
                </a:solidFill>
                <a:latin typeface="Georgia" pitchFamily="18" charset="0"/>
              </a:rPr>
              <a:t>;</a:t>
            </a:r>
            <a:endParaRPr lang="ru-RU" sz="1600" b="1" dirty="0" smtClean="0">
              <a:solidFill>
                <a:srgbClr val="800000"/>
              </a:solidFill>
              <a:latin typeface="Georgia" pitchFamily="18" charset="0"/>
            </a:endParaRP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800000"/>
                </a:solidFill>
                <a:latin typeface="Georgia" pitchFamily="18" charset="0"/>
              </a:rPr>
              <a:t> слуховой аппарат</a:t>
            </a:r>
            <a:r>
              <a:rPr lang="en-US" sz="1600" b="1" dirty="0" smtClean="0">
                <a:solidFill>
                  <a:srgbClr val="800000"/>
                </a:solidFill>
                <a:latin typeface="Georgia" pitchFamily="18" charset="0"/>
              </a:rPr>
              <a:t> </a:t>
            </a:r>
            <a:r>
              <a:rPr lang="ru-RU" sz="1600" b="1" dirty="0" smtClean="0">
                <a:solidFill>
                  <a:srgbClr val="800000"/>
                </a:solidFill>
                <a:latin typeface="Georgia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800000"/>
                </a:solidFill>
                <a:latin typeface="Georgia" pitchFamily="18" charset="0"/>
              </a:rPr>
              <a:t> трость металлическая</a:t>
            </a:r>
            <a:r>
              <a:rPr lang="en-US" sz="1600" b="1" dirty="0" smtClean="0">
                <a:solidFill>
                  <a:srgbClr val="800000"/>
                </a:solidFill>
                <a:latin typeface="Georgia" pitchFamily="18" charset="0"/>
              </a:rPr>
              <a:t>;</a:t>
            </a:r>
            <a:r>
              <a:rPr lang="ru-RU" sz="1600" b="1" dirty="0" smtClean="0">
                <a:solidFill>
                  <a:srgbClr val="800000"/>
                </a:solidFill>
                <a:latin typeface="Georgia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800000"/>
                </a:solidFill>
                <a:latin typeface="Georgia" pitchFamily="18" charset="0"/>
              </a:rPr>
              <a:t> палки для скандинавской ходьбы.</a:t>
            </a:r>
          </a:p>
        </p:txBody>
      </p:sp>
      <p:sp>
        <p:nvSpPr>
          <p:cNvPr id="15" name="Загнутый угол 14"/>
          <p:cNvSpPr/>
          <p:nvPr/>
        </p:nvSpPr>
        <p:spPr>
          <a:xfrm>
            <a:off x="4644008" y="0"/>
            <a:ext cx="4392488" cy="6858000"/>
          </a:xfrm>
          <a:prstGeom prst="foldedCorner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Благотворительный фонд «Память Поколений»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вручил госпиталю ветеранов сертификат на сумму 3 807 896 рублей. 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 эту сумму фонд передал учреждению безвозмездно в собственность оборудование  для диагностического обследования и реабилитации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комплекс аппаратно – программный с записью суточного </a:t>
            </a:r>
            <a:r>
              <a:rPr lang="ru-RU" b="1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мониторирования</a:t>
            </a:r>
            <a:r>
              <a:rPr lang="ru-RU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ЭКГ</a:t>
            </a:r>
            <a:r>
              <a:rPr lang="en-US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электрокардиограф</a:t>
            </a:r>
            <a:r>
              <a:rPr lang="en-US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аппараты для физиотерапии</a:t>
            </a:r>
            <a:r>
              <a:rPr lang="en-US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офтальмоскоп</a:t>
            </a:r>
            <a:r>
              <a:rPr lang="en-US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кресло – коляску</a:t>
            </a:r>
            <a:r>
              <a:rPr lang="en-US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кровати функциональные механические</a:t>
            </a:r>
            <a:r>
              <a:rPr lang="en-US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аппрат</a:t>
            </a:r>
            <a:r>
              <a:rPr lang="ru-RU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УЗД</a:t>
            </a:r>
            <a:r>
              <a:rPr lang="en-US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мебель (кушетка медицинская, стол для врача, тумба с мойкой)</a:t>
            </a:r>
            <a:r>
              <a:rPr lang="en-US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подъемная платформа для инвалидов</a:t>
            </a:r>
            <a:r>
              <a:rPr lang="en-US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бандаж для передвижного подъемника.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0EFDAA5-9788-4846-AC77-10C26DF6E8D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  <p:pic>
        <p:nvPicPr>
          <p:cNvPr id="53251" name="Picture 2" descr="C:\TEMPWIN\Rar$DIa0.682\NIK_8552 фото Карипов Э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8569325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251520" y="1124744"/>
            <a:ext cx="8640960" cy="525658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88900" marR="0" lvl="0" indent="2063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 целью развития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гериатрической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службы в госпитале,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фондом было поставлено следующее оборудование, необходимое для оказания медицинской помощи пожилым людям:</a:t>
            </a:r>
          </a:p>
          <a:p>
            <a:pPr marL="88900" marR="0" lvl="0" indent="2063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kumimoji="0" lang="ru-RU" sz="28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1024128" marR="0" lvl="0" indent="-9144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1560" y="2204864"/>
          <a:ext cx="7992888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2888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00CC"/>
                          </a:solidFill>
                        </a:rPr>
                        <a:t>Ходунки </a:t>
                      </a:r>
                      <a:r>
                        <a:rPr lang="en-US" sz="2000" dirty="0" smtClean="0">
                          <a:solidFill>
                            <a:srgbClr val="0000CC"/>
                          </a:solidFill>
                        </a:rPr>
                        <a:t>ARMED FS913L</a:t>
                      </a:r>
                      <a:endParaRPr lang="ru-RU" sz="2000" dirty="0" smtClean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00CC"/>
                          </a:solidFill>
                        </a:rPr>
                        <a:t>Ходунки </a:t>
                      </a:r>
                      <a:r>
                        <a:rPr lang="en-US" sz="2000" dirty="0" smtClean="0">
                          <a:solidFill>
                            <a:srgbClr val="0000CC"/>
                          </a:solidFill>
                        </a:rPr>
                        <a:t>ARMED </a:t>
                      </a:r>
                      <a:r>
                        <a:rPr lang="en-US" sz="2000" dirty="0" err="1" smtClean="0">
                          <a:solidFill>
                            <a:srgbClr val="0000CC"/>
                          </a:solidFill>
                        </a:rPr>
                        <a:t>FS912L</a:t>
                      </a:r>
                      <a:endParaRPr lang="ru-RU" sz="2000" dirty="0" smtClean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00CC"/>
                          </a:solidFill>
                        </a:rPr>
                        <a:t>Кресла</a:t>
                      </a:r>
                      <a:r>
                        <a:rPr lang="ru-RU" sz="2000" baseline="0" dirty="0" smtClean="0">
                          <a:solidFill>
                            <a:srgbClr val="0000CC"/>
                          </a:solidFill>
                        </a:rPr>
                        <a:t> туалеты </a:t>
                      </a:r>
                      <a:r>
                        <a:rPr lang="en-US" sz="2000" dirty="0" smtClean="0">
                          <a:solidFill>
                            <a:srgbClr val="0000CC"/>
                          </a:solidFill>
                        </a:rPr>
                        <a:t>ARMED FS</a:t>
                      </a:r>
                      <a:r>
                        <a:rPr lang="ru-RU" sz="2000" dirty="0" smtClean="0">
                          <a:solidFill>
                            <a:srgbClr val="0000CC"/>
                          </a:solidFill>
                        </a:rPr>
                        <a:t>810</a:t>
                      </a:r>
                      <a:endParaRPr lang="ru-RU" sz="20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00CC"/>
                          </a:solidFill>
                        </a:rPr>
                        <a:t>Кровати медицинские больничные </a:t>
                      </a:r>
                      <a:endParaRPr lang="ru-RU" sz="20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00CC"/>
                          </a:solidFill>
                        </a:rPr>
                        <a:t>Матрасы медицинские</a:t>
                      </a:r>
                      <a:endParaRPr lang="ru-RU" sz="20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00CC"/>
                          </a:solidFill>
                        </a:rPr>
                        <a:t>Телевизор </a:t>
                      </a:r>
                      <a:r>
                        <a:rPr lang="en-US" sz="2000" dirty="0" smtClean="0">
                          <a:solidFill>
                            <a:srgbClr val="0000CC"/>
                          </a:solidFill>
                        </a:rPr>
                        <a:t>LED </a:t>
                      </a:r>
                      <a:r>
                        <a:rPr lang="en-US" sz="2000" dirty="0" err="1" smtClean="0">
                          <a:solidFill>
                            <a:srgbClr val="0000CC"/>
                          </a:solidFill>
                        </a:rPr>
                        <a:t>BBK</a:t>
                      </a:r>
                      <a:r>
                        <a:rPr lang="en-US" sz="2000" baseline="0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CC"/>
                          </a:solidFill>
                        </a:rPr>
                        <a:t>50LEX</a:t>
                      </a:r>
                      <a:r>
                        <a:rPr lang="en-US" sz="2000" baseline="0" dirty="0" smtClean="0">
                          <a:solidFill>
                            <a:srgbClr val="0000CC"/>
                          </a:solidFill>
                        </a:rPr>
                        <a:t>-5039/</a:t>
                      </a:r>
                      <a:r>
                        <a:rPr lang="en-US" sz="2000" baseline="0" dirty="0" err="1" smtClean="0">
                          <a:solidFill>
                            <a:srgbClr val="0000CC"/>
                          </a:solidFill>
                        </a:rPr>
                        <a:t>FT2C</a:t>
                      </a:r>
                      <a:r>
                        <a:rPr lang="ru-RU" sz="2000" dirty="0" smtClean="0">
                          <a:solidFill>
                            <a:srgbClr val="0000CC"/>
                          </a:solidFill>
                        </a:rPr>
                        <a:t> в комнату отдыха Госпиталя для проведения Школ здоровья, врачебных</a:t>
                      </a:r>
                      <a:r>
                        <a:rPr lang="ru-RU" sz="2000" baseline="0" dirty="0" smtClean="0">
                          <a:solidFill>
                            <a:srgbClr val="0000CC"/>
                          </a:solidFill>
                        </a:rPr>
                        <a:t> конференций и просмотра телевизионных передач пациентами</a:t>
                      </a:r>
                      <a:endParaRPr lang="ru-RU" sz="20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0000CC"/>
                          </a:solidFill>
                        </a:rPr>
                        <a:t>Аудиомагнитола</a:t>
                      </a:r>
                      <a:r>
                        <a:rPr lang="ru-RU" sz="2000" baseline="0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US" sz="2000" baseline="0" dirty="0" smtClean="0">
                          <a:solidFill>
                            <a:srgbClr val="0000CC"/>
                          </a:solidFill>
                        </a:rPr>
                        <a:t>TELEFUNKEN </a:t>
                      </a:r>
                      <a:r>
                        <a:rPr lang="en-US" sz="2000" baseline="0" dirty="0" err="1" smtClean="0">
                          <a:solidFill>
                            <a:srgbClr val="0000CC"/>
                          </a:solidFill>
                        </a:rPr>
                        <a:t>TF-SRP3471B</a:t>
                      </a:r>
                      <a:r>
                        <a:rPr lang="en-US" sz="2000" baseline="0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ru-RU" sz="2000" baseline="0" dirty="0" smtClean="0">
                          <a:solidFill>
                            <a:srgbClr val="0000CC"/>
                          </a:solidFill>
                        </a:rPr>
                        <a:t>для </a:t>
                      </a:r>
                      <a:r>
                        <a:rPr lang="ru-RU" sz="2000" baseline="0" dirty="0" err="1" smtClean="0">
                          <a:solidFill>
                            <a:srgbClr val="0000CC"/>
                          </a:solidFill>
                        </a:rPr>
                        <a:t>проведенияс</a:t>
                      </a:r>
                      <a:r>
                        <a:rPr lang="ru-RU" sz="2000" baseline="0" dirty="0" smtClean="0">
                          <a:solidFill>
                            <a:srgbClr val="0000CC"/>
                          </a:solidFill>
                        </a:rPr>
                        <a:t> пациентами госпиталя сеансов психотерапии и для занятий </a:t>
                      </a:r>
                      <a:r>
                        <a:rPr lang="ru-RU" sz="2000" baseline="0" dirty="0" err="1" smtClean="0">
                          <a:solidFill>
                            <a:srgbClr val="0000CC"/>
                          </a:solidFill>
                        </a:rPr>
                        <a:t>ЛФК</a:t>
                      </a:r>
                      <a:endParaRPr lang="ru-RU" sz="2000" dirty="0" smtClean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1403648" y="188640"/>
            <a:ext cx="7560840" cy="7920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Благотворительная помощь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фонда «Добрая планета»</a:t>
            </a:r>
          </a:p>
        </p:txBody>
      </p:sp>
      <p:pic>
        <p:nvPicPr>
          <p:cNvPr id="7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035315" cy="828328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908720"/>
            <a:ext cx="9144000" cy="56323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В соответствии с утвержденным  графиком производства работ по объекту Капитальный ремонт БУЗ УР «РГВВ МЗ УР», распоряжением Министерства здравоохранения Удмуртской Республики от 17.06.2019 № 0688 «О временной приостановке деятельности бюджетного учреждения здравоохранения Удмуртской Республики «Республиканский госпиталь для ветеранов войн Министерства здравоохранения Удмуртской Республики», в госпитале для ветеранов с 1 июля 2019 года проводился капитальный ремонт. 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Georgia" pitchFamily="18" charset="0"/>
              </a:rPr>
              <a:t>Выполненные работы позволили существенно укрепить материально-техническую базу. </a:t>
            </a:r>
            <a:endParaRPr lang="en-US" b="1" dirty="0" smtClean="0">
              <a:solidFill>
                <a:srgbClr val="0000CC"/>
              </a:solidFill>
              <a:latin typeface="Georgia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Так, в ходе капитального ремонта, выполнены следующие мероприятия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: 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0000CC"/>
                </a:solidFill>
                <a:latin typeface="Georgia" pitchFamily="18" charset="0"/>
              </a:rPr>
              <a:t> полный ремонт кровли</a:t>
            </a:r>
            <a:r>
              <a:rPr lang="en-US" b="1" dirty="0" smtClean="0">
                <a:solidFill>
                  <a:srgbClr val="0000CC"/>
                </a:solidFill>
                <a:latin typeface="Georgia" pitchFamily="18" charset="0"/>
              </a:rPr>
              <a:t>;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Georgia" pitchFamily="18" charset="0"/>
              </a:rPr>
              <a:t>- ремонт всех помещений 1-4 этажей</a:t>
            </a:r>
            <a:r>
              <a:rPr lang="en-US" dirty="0" smtClean="0">
                <a:latin typeface="Georgia" pitchFamily="18" charset="0"/>
              </a:rPr>
              <a:t>;</a:t>
            </a:r>
            <a:endParaRPr lang="ru-RU" dirty="0" smtClean="0">
              <a:latin typeface="Georgia" pitchFamily="18" charset="0"/>
            </a:endParaRPr>
          </a:p>
          <a:p>
            <a:r>
              <a:rPr lang="ru-RU" b="1" dirty="0" smtClean="0">
                <a:latin typeface="Georgia" pitchFamily="18" charset="0"/>
              </a:rPr>
              <a:t>- </a:t>
            </a:r>
            <a:r>
              <a:rPr lang="ru-RU" b="1" dirty="0" smtClean="0">
                <a:solidFill>
                  <a:srgbClr val="0000CC"/>
                </a:solidFill>
                <a:latin typeface="Georgia" pitchFamily="18" charset="0"/>
              </a:rPr>
              <a:t>ремонт оконных конструкций (частично);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Georgia" pitchFamily="18" charset="0"/>
              </a:rPr>
              <a:t>- реконструкция санитарных помещений;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Georgia" pitchFamily="18" charset="0"/>
              </a:rPr>
              <a:t>- реконструкция входных групп и эвакуационных выходов; 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Georgia" pitchFamily="18" charset="0"/>
              </a:rPr>
              <a:t>- модернизация охранно-пожарной сигнализации;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Georgia" pitchFamily="18" charset="0"/>
              </a:rPr>
              <a:t>- замена электропроводки и приборов освещения;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Georgia" pitchFamily="18" charset="0"/>
              </a:rPr>
              <a:t>- замена стояков отопления и ГВС, промывка радиаторов отопления.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116632"/>
            <a:ext cx="8712968" cy="6480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Укрепление материально-технической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764705"/>
            <a:ext cx="9144000" cy="69865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рамках капитального ремонта, в том числе, осуществлялись работы по повышению доступности медицинской помощи для лиц с ограниченными возможностями, например такие как:</a:t>
            </a:r>
          </a:p>
          <a:p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- нанесение контрастных полос на лестницах, </a:t>
            </a:r>
            <a:r>
              <a:rPr lang="ru-RU" sz="1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контрастирование</a:t>
            </a: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поручней перил лестниц, </a:t>
            </a:r>
            <a:r>
              <a:rPr lang="ru-RU" sz="1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контрастирование</a:t>
            </a: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поручней для пациентов в отделениях;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ремонт и реконструкция санитарных комнат и душевых с учетом требования пользования </a:t>
            </a:r>
            <a:r>
              <a:rPr lang="ru-RU" sz="1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маломобильными</a:t>
            </a: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пациентами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полная реконструкция входных групп с установкой дверей с увеличенными дверными проемами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вход в здание госпиталя оборудован полностью реконструированным пандусом с малым углом наклона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на входе в здание  госпиталя установлена идентификационная вывеска с тактильной информацией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в госпитале организованны отдельные парковочные места для инвалидов</a:t>
            </a:r>
          </a:p>
          <a:p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4-х этажное здание оборудовано лифтом.</a:t>
            </a:r>
          </a:p>
          <a:p>
            <a:endParaRPr lang="ru-RU" sz="1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целях дальнейшего укрепления материально-технической базы госпиталя, требуется выполнить ряд мероприятий, а именно: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выполнить ремонт помещений цокольного этажа;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заменить бойлер для обеспечения горячего водоснабжения;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заменить трассу ХВС в цокольном этаже (в т.ч. для системы внутреннего пожаротушения);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завершить ремонт оконных конструкций (замена уплотнителей и механизмов закрытия-открытия);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выполнить полную реконструкцию ограждения территории и контрольно-пропускного пункта;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выполнить монтаж системы видеонаблюдения, 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благоустройство территории.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116632"/>
            <a:ext cx="8712968" cy="5040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Укрепление материально-технической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2050" name="Picture 2" descr="Панду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488433" cy="4104456"/>
          </a:xfrm>
          <a:prstGeom prst="rect">
            <a:avLst/>
          </a:prstGeom>
          <a:noFill/>
        </p:spPr>
      </p:pic>
      <p:pic>
        <p:nvPicPr>
          <p:cNvPr id="5" name="Picture 2" descr="\\1prog\папка обмена\Для программиста\РГВВ Ломаев\Третьякова\на сайт\двери до ремон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465512"/>
            <a:ext cx="4752528" cy="4392488"/>
          </a:xfrm>
          <a:prstGeom prst="rect">
            <a:avLst/>
          </a:prstGeom>
          <a:noFill/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5868144" y="332656"/>
            <a:ext cx="2808312" cy="504056"/>
          </a:xfrm>
          <a:prstGeom prst="rect">
            <a:avLst/>
          </a:prstGeom>
          <a:solidFill>
            <a:schemeClr val="bg2"/>
          </a:solidFill>
          <a:ln w="55000" cap="flat" cmpd="thickThin" algn="ctr">
            <a:solidFill>
              <a:srgbClr val="00B0F0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До ремонта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1027" name="Picture 3" descr="\\1prog\папка обмена\Для программиста\РГВВ Ломаев\Третьякова\на сайт\душевые до ремон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276872"/>
            <a:ext cx="4567436" cy="4437112"/>
          </a:xfrm>
          <a:prstGeom prst="rect">
            <a:avLst/>
          </a:prstGeom>
          <a:noFill/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5868144" y="332656"/>
            <a:ext cx="2808312" cy="504056"/>
          </a:xfrm>
          <a:prstGeom prst="rect">
            <a:avLst/>
          </a:prstGeom>
          <a:solidFill>
            <a:schemeClr val="bg2"/>
          </a:solidFill>
          <a:ln w="55000" cap="flat" cmpd="thickThin" algn="ctr">
            <a:solidFill>
              <a:srgbClr val="00B0F0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До ремонта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6" name="Picture 3" descr="D:\Пользователи\User1\Рабочий стол\Третьякова О.Г\КАПРЕМОНТ\Фото РГВВ было, стало\было\io5PmZo0gG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608512" cy="4265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67586" name="Picture 2" descr="\\1prog\папка обмена\Для программиста\РГВВ Ломаев\Третьякова\на сайт\кровать с поручне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752528" cy="3977680"/>
          </a:xfrm>
          <a:prstGeom prst="rect">
            <a:avLst/>
          </a:prstGeom>
          <a:noFill/>
        </p:spPr>
      </p:pic>
      <p:pic>
        <p:nvPicPr>
          <p:cNvPr id="67587" name="Picture 3" descr="\\1prog\папка обмена\Для программиста\РГВВ Ломаев\Третьякова\на сайт\санузел после ремон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36912"/>
            <a:ext cx="4427984" cy="4049688"/>
          </a:xfrm>
          <a:prstGeom prst="rect">
            <a:avLst/>
          </a:prstGeom>
          <a:noFill/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5868144" y="332656"/>
            <a:ext cx="2808312" cy="504056"/>
          </a:xfrm>
          <a:prstGeom prst="rect">
            <a:avLst/>
          </a:prstGeom>
          <a:solidFill>
            <a:schemeClr val="bg2"/>
          </a:solidFill>
          <a:ln w="55000" cap="flat" cmpd="thickThin" algn="ctr">
            <a:solidFill>
              <a:srgbClr val="00B0F0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После ремонта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68610" name="Picture 2" descr="\\1prog\папка обмена\Для программиста\РГВВ Ломаев\Третьякова\на сайт\фото после ремонта\лестниц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4680520" cy="4176464"/>
          </a:xfrm>
          <a:prstGeom prst="rect">
            <a:avLst/>
          </a:prstGeom>
          <a:noFill/>
        </p:spPr>
      </p:pic>
      <p:pic>
        <p:nvPicPr>
          <p:cNvPr id="68611" name="Picture 3" descr="\\1prog\папка обмена\Для программиста\РГВВ Ломаев\Третьякова\на сайт\фото после ремонта\поручни в отделения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420888"/>
            <a:ext cx="4499992" cy="4265712"/>
          </a:xfrm>
          <a:prstGeom prst="rect">
            <a:avLst/>
          </a:prstGeom>
          <a:noFill/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5868144" y="332656"/>
            <a:ext cx="2808312" cy="504056"/>
          </a:xfrm>
          <a:prstGeom prst="rect">
            <a:avLst/>
          </a:prstGeom>
          <a:solidFill>
            <a:schemeClr val="bg2"/>
          </a:solidFill>
          <a:ln w="55000" cap="flat" cmpd="thickThin" algn="ctr">
            <a:solidFill>
              <a:srgbClr val="00B0F0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После ремонта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5" name="Picture 2" descr="D:\Пользователи\User1\Рабочий стол\Документы\фото\Госпиталь\DSC02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8960"/>
            <a:ext cx="4932040" cy="3789040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2" descr="D:\Пользователи\User1\Рабочий стол\Документы\фото\ФОТО 2016г\Фото госпиталь\DSC03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896544" cy="2996952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Picture 2" descr="D:\Пользователи\User1\Рабочий стол\Документы\фото\Госпиталь\DSC029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996952"/>
            <a:ext cx="4608512" cy="3861048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3" descr="d:\Documents and Settings\User1\Рабочий стол\ЗИМИНА\Президентская программа\Картинки\image22565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6309320"/>
            <a:ext cx="1224136" cy="288032"/>
          </a:xfrm>
          <a:prstGeom prst="rect">
            <a:avLst/>
          </a:prstGeom>
          <a:noFill/>
        </p:spPr>
      </p:pic>
      <p:pic>
        <p:nvPicPr>
          <p:cNvPr id="9" name="Picture 3" descr="d:\Documents and Settings\User1\Рабочий стол\ЗИМИНА\Президентская программа\Картинки\image22565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6309320"/>
            <a:ext cx="1224136" cy="288032"/>
          </a:xfrm>
          <a:prstGeom prst="rect">
            <a:avLst/>
          </a:prstGeom>
          <a:noFill/>
        </p:spPr>
      </p:pic>
      <p:pic>
        <p:nvPicPr>
          <p:cNvPr id="1026" name="Picture 2" descr="D:\Documents and Settings\User1\Рабочий стол\Новая папка (3)\bf73cba8d24d4e3be891fab2f91ff8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92696"/>
            <a:ext cx="4572000" cy="2448272"/>
          </a:xfrm>
          <a:prstGeom prst="ellipse">
            <a:avLst/>
          </a:prstGeom>
          <a:noFill/>
        </p:spPr>
      </p:pic>
      <p:pic>
        <p:nvPicPr>
          <p:cNvPr id="12" name="Picture 2" descr="d:\Documents and Settings\User1\Рабочий стол\Сайт, Стенды, Фото\КАРТИНКИ\Госпиталь эмблема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499992" cy="836712"/>
          </a:xfrm>
          <a:prstGeom prst="roundRect">
            <a:avLst/>
          </a:prstGeom>
          <a:noFill/>
          <a:ln w="12700"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332656"/>
            <a:ext cx="7200800" cy="1224136"/>
          </a:xfrm>
          <a:solidFill>
            <a:schemeClr val="bg2"/>
          </a:solidFill>
          <a:ln>
            <a:solidFill>
              <a:srgbClr val="00B0F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Georgia" pitchFamily="18" charset="0"/>
              </a:rPr>
              <a:t>Повышение качества медицинской помощи. </a:t>
            </a:r>
            <a:br>
              <a:rPr lang="ru-RU" sz="2800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Georgia" pitchFamily="18" charset="0"/>
              </a:rPr>
              <a:t>Внедрение нового</a:t>
            </a:r>
            <a:endParaRPr lang="ru-RU" sz="28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916832"/>
            <a:ext cx="8280920" cy="40934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Georgia" pitchFamily="18" charset="0"/>
              </a:rPr>
              <a:t>    </a:t>
            </a:r>
            <a:r>
              <a:rPr lang="ru-RU" sz="2000" b="1" dirty="0" smtClean="0">
                <a:solidFill>
                  <a:srgbClr val="0000CC"/>
                </a:solidFill>
                <a:latin typeface="Georgia" pitchFamily="18" charset="0"/>
              </a:rPr>
              <a:t>1. Во исполнение распоряжения Министерства здравоохранения Удмуртской Республики от 29.03.2019 № 0362 «О совершенствовании оказания медицинской помощи по профилю «гериатрия» в Удмуртской Республике» в БУЗ УР «РГВВ МЗ УР» приказом главного врача с 01.06.2019 года организовано выделенное структурное отделение – </a:t>
            </a:r>
            <a:r>
              <a:rPr lang="ru-RU" sz="2000" b="1" dirty="0" err="1" smtClean="0">
                <a:solidFill>
                  <a:srgbClr val="0000CC"/>
                </a:solidFill>
                <a:latin typeface="Georgia" pitchFamily="18" charset="0"/>
              </a:rPr>
              <a:t>гериатрическое</a:t>
            </a:r>
            <a:r>
              <a:rPr lang="ru-RU" sz="2000" b="1" dirty="0" smtClean="0">
                <a:solidFill>
                  <a:srgbClr val="0000CC"/>
                </a:solidFill>
                <a:latin typeface="Georgia" pitchFamily="18" charset="0"/>
              </a:rPr>
              <a:t>, на 30 коек.</a:t>
            </a:r>
          </a:p>
          <a:p>
            <a:endParaRPr lang="ru-RU" sz="20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   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</a:rPr>
              <a:t>2. С учетом потребности населения в различных видах специализированной медицинской помощи было проведено совершенствование структуры коечного фонда круглосуточного стационара.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  </a:t>
            </a:r>
          </a:p>
        </p:txBody>
      </p:sp>
      <p:pic>
        <p:nvPicPr>
          <p:cNvPr id="6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035315" cy="108000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700808"/>
            <a:ext cx="7920880" cy="44012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CC"/>
                </a:solidFill>
                <a:latin typeface="Georgia" pitchFamily="18" charset="0"/>
              </a:rPr>
              <a:t>3. В 2019 году на базе БУЗ УР «РГВВ МЗ УР» организован и функционирует Республиканский </a:t>
            </a:r>
            <a:r>
              <a:rPr lang="ru-RU" sz="2000" b="1" dirty="0" err="1" smtClean="0">
                <a:solidFill>
                  <a:srgbClr val="0000CC"/>
                </a:solidFill>
                <a:latin typeface="Georgia" pitchFamily="18" charset="0"/>
              </a:rPr>
              <a:t>гериатрический</a:t>
            </a:r>
            <a:r>
              <a:rPr lang="ru-RU" sz="2000" b="1" dirty="0" smtClean="0">
                <a:solidFill>
                  <a:srgbClr val="0000CC"/>
                </a:solidFill>
                <a:latin typeface="Georgia" pitchFamily="18" charset="0"/>
              </a:rPr>
              <a:t> центр (распоряжение Министерства здравоохранения Удмуртской Республики от 31.10.2019 №1244 «Об организации Республиканского </a:t>
            </a:r>
            <a:r>
              <a:rPr lang="ru-RU" sz="2000" b="1" dirty="0" err="1" smtClean="0">
                <a:solidFill>
                  <a:srgbClr val="0000CC"/>
                </a:solidFill>
                <a:latin typeface="Georgia" pitchFamily="18" charset="0"/>
              </a:rPr>
              <a:t>гериатрического</a:t>
            </a:r>
            <a:r>
              <a:rPr lang="ru-RU" sz="2000" b="1" dirty="0" smtClean="0">
                <a:solidFill>
                  <a:srgbClr val="0000CC"/>
                </a:solidFill>
                <a:latin typeface="Georgia" pitchFamily="18" charset="0"/>
              </a:rPr>
              <a:t> центра»). </a:t>
            </a:r>
          </a:p>
          <a:p>
            <a:pPr algn="just"/>
            <a:r>
              <a:rPr lang="ru-RU" sz="2000" b="1" dirty="0" smtClean="0">
                <a:solidFill>
                  <a:srgbClr val="0000CC"/>
                </a:solidFill>
                <a:latin typeface="Georgia" pitchFamily="18" charset="0"/>
              </a:rPr>
              <a:t>В связи с этим в учреждении постоянно ведется методическая работа с медицинским организациями Удмуртской Республики, осуществляется мониторинг реализации мероприятий регионального проекта «Разработка и реализация программы системной поддержки и повышения качества жизни граждан старшего поколения «Старшее поколение» национального проекта «Демография» в УР.</a:t>
            </a:r>
          </a:p>
        </p:txBody>
      </p:sp>
      <p:pic>
        <p:nvPicPr>
          <p:cNvPr id="6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035315" cy="108000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1475656" y="260648"/>
            <a:ext cx="7200800" cy="1224136"/>
          </a:xfrm>
          <a:prstGeom prst="rect">
            <a:avLst/>
          </a:prstGeom>
          <a:solidFill>
            <a:schemeClr val="bg2"/>
          </a:solidFill>
          <a:ln w="55000" cap="flat" cmpd="thickThin" algn="ctr">
            <a:solidFill>
              <a:srgbClr val="00B0F0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>
            <a:normAutofit fontScale="900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Повышение качества медицинской помощи. </a:t>
            </a:r>
            <a:b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Georgia" pitchFamily="18" charset="0"/>
                <a:ea typeface="+mn-ea"/>
                <a:cs typeface="+mn-cs"/>
              </a:rPr>
              <a:t>Внедрение нового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35696" y="116632"/>
            <a:ext cx="5760640" cy="648072"/>
          </a:xfrm>
          <a:prstGeom prst="roundRect">
            <a:avLst/>
          </a:prstGeom>
          <a:solidFill>
            <a:srgbClr val="FFCC00">
              <a:alpha val="5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</a:rPr>
              <a:t>Информатизация</a:t>
            </a:r>
            <a:endParaRPr lang="ru-RU" sz="2600" b="1" dirty="0">
              <a:solidFill>
                <a:srgbClr val="0000CC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836712"/>
            <a:ext cx="8640960" cy="5904656"/>
          </a:xfrm>
          <a:prstGeom prst="roundRect">
            <a:avLst/>
          </a:prstGeom>
          <a:solidFill>
            <a:srgbClr val="FFCC00">
              <a:alpha val="3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650" b="1" dirty="0" smtClean="0">
                <a:solidFill>
                  <a:srgbClr val="0000CC"/>
                </a:solidFill>
                <a:latin typeface="Georgia" pitchFamily="18" charset="0"/>
              </a:rPr>
              <a:t>В БУЗ УР «РГВВ МЗ УР» уделяется большое внимание актуальности усиления информационной поддержки профессиональной деятельности медицинских работников. </a:t>
            </a:r>
          </a:p>
          <a:p>
            <a:pPr algn="just">
              <a:buFont typeface="Arial" pitchFamily="34" charset="0"/>
              <a:buChar char="•"/>
            </a:pPr>
            <a:r>
              <a:rPr lang="ru-RU" sz="1700" dirty="0" smtClean="0">
                <a:solidFill>
                  <a:srgbClr val="0000CC"/>
                </a:solidFill>
              </a:rPr>
              <a:t> </a:t>
            </a:r>
            <a:r>
              <a:rPr lang="ru-RU" sz="1650" b="1" dirty="0" smtClean="0">
                <a:solidFill>
                  <a:srgbClr val="C00000"/>
                </a:solidFill>
                <a:latin typeface="Georgia" pitchFamily="18" charset="0"/>
              </a:rPr>
              <a:t>Для ведения электронных карт, персонифицированного учета медикаментов, использования региональных медицинских информационных систем, 100% медицинских работников учреждения обеспечены автоматизированными рабочими местами (АРМ). </a:t>
            </a:r>
          </a:p>
          <a:p>
            <a:pPr algn="just">
              <a:buFont typeface="Arial" pitchFamily="34" charset="0"/>
              <a:buChar char="•"/>
            </a:pPr>
            <a:r>
              <a:rPr lang="ru-RU" sz="1650" dirty="0" smtClean="0">
                <a:solidFill>
                  <a:srgbClr val="0000CC"/>
                </a:solidFill>
                <a:latin typeface="Georgia" pitchFamily="18" charset="0"/>
              </a:rPr>
              <a:t> </a:t>
            </a:r>
            <a:r>
              <a:rPr lang="ru-RU" sz="1650" b="1" dirty="0" smtClean="0">
                <a:solidFill>
                  <a:srgbClr val="0000CC"/>
                </a:solidFill>
                <a:latin typeface="Georgia" pitchFamily="18" charset="0"/>
              </a:rPr>
              <a:t>Все случаи оказания медицинской помощи, результаты исследований методом лабораторной и лучевой диагностики заносятся в электронные истории болезни медицинской информационной системы и передаются в электронном виде на региональный уровень.</a:t>
            </a:r>
          </a:p>
          <a:p>
            <a:pPr algn="just">
              <a:buFont typeface="Arial" pitchFamily="34" charset="0"/>
              <a:buChar char="•"/>
            </a:pPr>
            <a:r>
              <a:rPr lang="ru-RU" sz="1650" dirty="0" smtClean="0">
                <a:solidFill>
                  <a:srgbClr val="0000CC"/>
                </a:solidFill>
                <a:latin typeface="Georgia" pitchFamily="18" charset="0"/>
              </a:rPr>
              <a:t> </a:t>
            </a:r>
            <a:r>
              <a:rPr lang="ru-RU" sz="1650" b="1" dirty="0" smtClean="0">
                <a:solidFill>
                  <a:srgbClr val="C00000"/>
                </a:solidFill>
                <a:latin typeface="Georgia" pitchFamily="18" charset="0"/>
              </a:rPr>
              <a:t>Все АРМ врачей и среднего медицинского персонала оснащены портами локальной вычислительной сети. </a:t>
            </a:r>
          </a:p>
          <a:p>
            <a:pPr algn="just">
              <a:buFont typeface="Arial" pitchFamily="34" charset="0"/>
              <a:buChar char="•"/>
            </a:pPr>
            <a:r>
              <a:rPr lang="ru-RU" sz="1650" b="1" dirty="0" smtClean="0">
                <a:solidFill>
                  <a:srgbClr val="0000CC"/>
                </a:solidFill>
                <a:latin typeface="Georgia" pitchFamily="18" charset="0"/>
              </a:rPr>
              <a:t> Все компьютеры подключены к высокоскоростному оптоволоконному соединению с Интернетом. </a:t>
            </a:r>
          </a:p>
          <a:p>
            <a:pPr algn="just">
              <a:buFont typeface="Arial" pitchFamily="34" charset="0"/>
              <a:buChar char="•"/>
            </a:pPr>
            <a:r>
              <a:rPr lang="ru-RU" sz="1650" dirty="0" smtClean="0">
                <a:solidFill>
                  <a:srgbClr val="0000CC"/>
                </a:solidFill>
                <a:latin typeface="Georgia" pitchFamily="18" charset="0"/>
              </a:rPr>
              <a:t> </a:t>
            </a:r>
            <a:r>
              <a:rPr lang="ru-RU" sz="1650" b="1" dirty="0" smtClean="0">
                <a:solidFill>
                  <a:srgbClr val="C00000"/>
                </a:solidFill>
                <a:latin typeface="Georgia" pitchFamily="18" charset="0"/>
              </a:rPr>
              <a:t>Медицинские сотрудники госпиталя имеют возможность дистанционного прохождения непрерывного медицинского образования.</a:t>
            </a:r>
          </a:p>
          <a:p>
            <a:pPr algn="just">
              <a:buFont typeface="Arial" pitchFamily="34" charset="0"/>
              <a:buChar char="•"/>
            </a:pPr>
            <a:r>
              <a:rPr lang="ru-RU" sz="1650" dirty="0" smtClean="0">
                <a:solidFill>
                  <a:srgbClr val="0000CC"/>
                </a:solidFill>
                <a:latin typeface="Georgia" pitchFamily="18" charset="0"/>
              </a:rPr>
              <a:t> </a:t>
            </a:r>
            <a:r>
              <a:rPr lang="ru-RU" sz="1650" b="1" dirty="0" smtClean="0">
                <a:solidFill>
                  <a:srgbClr val="0000CC"/>
                </a:solidFill>
                <a:latin typeface="Georgia" pitchFamily="18" charset="0"/>
              </a:rPr>
              <a:t>Госпиталь имеет официальный сайт учреждения с актуальной и объективной информацией для всех пользователей.</a:t>
            </a:r>
          </a:p>
          <a:p>
            <a:pPr algn="just"/>
            <a:r>
              <a:rPr lang="ru-RU" sz="1700" b="1" dirty="0" smtClean="0">
                <a:solidFill>
                  <a:srgbClr val="0000CC"/>
                </a:solidFill>
              </a:rPr>
              <a:t> </a:t>
            </a:r>
          </a:p>
        </p:txBody>
      </p:sp>
      <p:pic>
        <p:nvPicPr>
          <p:cNvPr id="5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315" cy="10800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704856" cy="72008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A50021"/>
                </a:solidFill>
                <a:latin typeface="Georgia" pitchFamily="18" charset="0"/>
              </a:rPr>
              <a:t>Выполнение целевых показателей деятельности</a:t>
            </a:r>
            <a:endParaRPr lang="ru-RU" sz="2400" dirty="0">
              <a:solidFill>
                <a:srgbClr val="A50021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052737"/>
            <a:ext cx="914400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В 2019 году госпиталем достигнуто выполнение целевых показателей деятельности учреждения: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1844824"/>
          <a:ext cx="9144000" cy="439060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571999"/>
                <a:gridCol w="2232249"/>
                <a:gridCol w="2339752"/>
              </a:tblGrid>
              <a:tr h="906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Показатели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План, %</a:t>
                      </a:r>
                      <a:endParaRPr lang="ru-RU" sz="1600" b="1" dirty="0">
                        <a:solidFill>
                          <a:srgbClr val="0000CC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Факт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 выполнения,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%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915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CC"/>
                          </a:solidFill>
                        </a:rPr>
                        <a:t>Доля случаев оказания медицинской помощи, информация о которых передана в электронном виде на региональный уровень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70-100%</a:t>
                      </a:r>
                      <a:endParaRPr lang="ru-RU" sz="1100" b="1" dirty="0">
                        <a:solidFill>
                          <a:srgbClr val="0000CC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100,00%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36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</a:rPr>
                        <a:t>Доля результатов исследования методом лабораторной диагностики, информатизации о которых передана в электронном виде на региональный уровень (в годовом режиме)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b="1" dirty="0" smtClean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50-80</a:t>
                      </a:r>
                      <a:r>
                        <a:rPr lang="ru-RU" sz="2200" b="1" dirty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%</a:t>
                      </a:r>
                      <a:endParaRPr lang="ru-RU" sz="1100" b="1" dirty="0">
                        <a:solidFill>
                          <a:srgbClr val="0000CC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b="1" dirty="0" smtClean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92,80</a:t>
                      </a:r>
                      <a:r>
                        <a:rPr lang="ru-RU" sz="2200" b="1" dirty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%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32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CC"/>
                          </a:solidFill>
                        </a:rPr>
                        <a:t>Доля результатов исследования методом лучевой диагностики, информация о которых передана , информатизации о которых передана в электронном виде на региональный уровень (в годовом режиме)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b="1" dirty="0" smtClean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80-100</a:t>
                      </a:r>
                      <a:r>
                        <a:rPr lang="ru-RU" sz="2200" b="1" dirty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%</a:t>
                      </a:r>
                      <a:endParaRPr lang="ru-RU" sz="1100" b="1" dirty="0">
                        <a:solidFill>
                          <a:srgbClr val="0000CC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b="1" dirty="0" smtClean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100,00</a:t>
                      </a:r>
                      <a:r>
                        <a:rPr lang="ru-RU" sz="2200" b="1" dirty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%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43608" cy="980729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323528" y="188640"/>
            <a:ext cx="8640960" cy="3960440"/>
          </a:xfrm>
          <a:prstGeom prst="roundRect">
            <a:avLst/>
          </a:prstGeom>
          <a:solidFill>
            <a:srgbClr val="FFCC00">
              <a:alpha val="5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ru-RU" sz="2800" b="1" dirty="0" smtClean="0">
                <a:solidFill>
                  <a:srgbClr val="0000CC"/>
                </a:solidFill>
                <a:latin typeface="Georgia" pitchFamily="18" charset="0"/>
              </a:rPr>
              <a:t>Организация медицинской помощи пожилым людям занимает особое место в системе здравоохранения Удмуртской Республики в целом и в Госпитале для ветеранов войн в частности. Это обусловлено ростом численности данной категории населения и необходимостью создания особых условий для данных пациентов.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4365104"/>
            <a:ext cx="8640960" cy="2160240"/>
          </a:xfrm>
          <a:prstGeom prst="roundRect">
            <a:avLst/>
          </a:prstGeom>
          <a:solidFill>
            <a:srgbClr val="FFCC00">
              <a:alpha val="3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Как и в Российской Федерации, так и в республике  сохраняется тенденция увеличения  доли  лиц  старше 60 лет и старше 80 лет в структуре населения.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179512" y="188640"/>
            <a:ext cx="8784976" cy="3096344"/>
          </a:xfrm>
          <a:prstGeom prst="roundRect">
            <a:avLst/>
          </a:prstGeom>
          <a:solidFill>
            <a:srgbClr val="FFCC00">
              <a:alpha val="5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rgbClr val="0000CC"/>
                </a:solidFill>
                <a:latin typeface="Georgia" pitchFamily="18" charset="0"/>
              </a:rPr>
              <a:t>В продолжение актуальности развития гериатрии необходимо отметить Указ Президента Российской Федерации от 7 мая 2018 года № 204 «О национальных целях и стратегических задачах развития Российской Федерации </a:t>
            </a:r>
          </a:p>
          <a:p>
            <a:pPr algn="ctr"/>
            <a:r>
              <a:rPr lang="ru-RU" sz="2600" b="1" dirty="0" smtClean="0">
                <a:solidFill>
                  <a:srgbClr val="0000CC"/>
                </a:solidFill>
                <a:latin typeface="Georgia" pitchFamily="18" charset="0"/>
              </a:rPr>
              <a:t>на период до 2024 года»</a:t>
            </a:r>
            <a:endParaRPr lang="ru-RU" sz="2600" b="1" dirty="0">
              <a:solidFill>
                <a:srgbClr val="0000CC"/>
              </a:solidFill>
              <a:latin typeface="Georgia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3429000"/>
            <a:ext cx="9144000" cy="3168352"/>
          </a:xfrm>
          <a:prstGeom prst="roundRect">
            <a:avLst/>
          </a:prstGeom>
          <a:solidFill>
            <a:srgbClr val="FFCC00">
              <a:alpha val="3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 smtClean="0">
                <a:solidFill>
                  <a:srgbClr val="000066"/>
                </a:solidFill>
                <a:latin typeface="Georgia" pitchFamily="18" charset="0"/>
              </a:rPr>
              <a:t>Данным указом утверждены стартовавшие с 2019 года  национальный проект «Демография» и региональный проект «Старшее поколение». </a:t>
            </a:r>
          </a:p>
          <a:p>
            <a:endParaRPr lang="ru-RU" sz="2200" b="1" dirty="0" smtClean="0">
              <a:solidFill>
                <a:srgbClr val="000066"/>
              </a:solidFill>
              <a:latin typeface="Georgia" pitchFamily="18" charset="0"/>
            </a:endParaRPr>
          </a:p>
          <a:p>
            <a:r>
              <a:rPr lang="ru-RU" sz="2200" b="1" dirty="0" smtClean="0">
                <a:solidFill>
                  <a:srgbClr val="800000"/>
                </a:solidFill>
                <a:latin typeface="Georgia" pitchFamily="18" charset="0"/>
              </a:rPr>
              <a:t>Концепцией демографической политики РФ на период до 2024 года утверждается, в том числе, и ожидаемая продолжительность жизни населения</a:t>
            </a:r>
            <a:endParaRPr lang="ru-RU" sz="2200" b="1" dirty="0" smtClean="0">
              <a:solidFill>
                <a:srgbClr val="000066"/>
              </a:solidFill>
              <a:latin typeface="Georgia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1187624" y="188640"/>
            <a:ext cx="7776864" cy="936104"/>
          </a:xfrm>
          <a:prstGeom prst="roundRect">
            <a:avLst/>
          </a:prstGeom>
          <a:solidFill>
            <a:srgbClr val="FFCC00">
              <a:alpha val="5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Georgia" pitchFamily="18" charset="0"/>
              </a:rPr>
              <a:t>Ожидаемая продолжительность жизни населения</a:t>
            </a:r>
            <a:endParaRPr lang="ru-RU" sz="2800" b="1" dirty="0">
              <a:solidFill>
                <a:srgbClr val="0000CC"/>
              </a:solidFill>
              <a:latin typeface="Georgia" pitchFamily="18" charset="0"/>
            </a:endParaRPr>
          </a:p>
        </p:txBody>
      </p:sp>
      <p:pic>
        <p:nvPicPr>
          <p:cNvPr id="2050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315" cy="10800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95536" y="1268760"/>
            <a:ext cx="8568952" cy="5328592"/>
          </a:xfrm>
          <a:prstGeom prst="roundRect">
            <a:avLst/>
          </a:prstGeom>
          <a:solidFill>
            <a:srgbClr val="FFCC00">
              <a:alpha val="3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Ожидаемая продолжительность  жизни 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по данным 2019 года:</a:t>
            </a:r>
          </a:p>
          <a:p>
            <a:pPr algn="just"/>
            <a:endParaRPr lang="ru-RU" sz="24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 algn="just"/>
            <a:endParaRPr lang="ru-RU" sz="24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 algn="just"/>
            <a:endParaRPr lang="ru-RU" sz="24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 algn="just"/>
            <a:endParaRPr lang="ru-RU" sz="24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 algn="just"/>
            <a:endParaRPr lang="ru-RU" sz="24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 algn="just"/>
            <a:endParaRPr lang="ru-RU" sz="24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 algn="just"/>
            <a:endParaRPr lang="ru-RU" sz="24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Ожидаемая продолжительность жизни населения </a:t>
            </a: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в России должна составлять:</a:t>
            </a:r>
          </a:p>
          <a:p>
            <a:pPr algn="just">
              <a:buFont typeface="Arial" pitchFamily="34" charset="0"/>
              <a:buChar char="•"/>
            </a:pPr>
            <a:endParaRPr lang="ru-RU" sz="20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ru-RU" sz="2000" b="1" dirty="0" smtClean="0">
                <a:solidFill>
                  <a:srgbClr val="0000CC"/>
                </a:solidFill>
                <a:latin typeface="Georgia" pitchFamily="18" charset="0"/>
              </a:rPr>
              <a:t>к 2024 году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- не менее 78 лет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ru-RU" sz="2000" b="1" dirty="0" smtClean="0">
                <a:solidFill>
                  <a:srgbClr val="0000CC"/>
                </a:solidFill>
                <a:latin typeface="Georgia" pitchFamily="18" charset="0"/>
              </a:rPr>
              <a:t>к 2030 году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- 80 лет</a:t>
            </a:r>
          </a:p>
          <a:p>
            <a:pPr algn="just"/>
            <a:endParaRPr lang="ru-RU" sz="2400" b="1" dirty="0" smtClean="0">
              <a:solidFill>
                <a:srgbClr val="C00000"/>
              </a:solidFill>
            </a:endParaRPr>
          </a:p>
          <a:p>
            <a:pPr algn="just"/>
            <a:endParaRPr lang="ru-RU" sz="2400" b="1" dirty="0" smtClean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827584" y="2420888"/>
          <a:ext cx="7632848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1656184"/>
                <a:gridCol w="1800200"/>
                <a:gridCol w="1728192"/>
              </a:tblGrid>
              <a:tr h="370840">
                <a:tc>
                  <a:txBody>
                    <a:bodyPr/>
                    <a:lstStyle/>
                    <a:p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Georgia" pitchFamily="18" charset="0"/>
                        </a:rPr>
                        <a:t>Средняя</a:t>
                      </a:r>
                      <a:endParaRPr lang="ru-RU" sz="20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Georgia" pitchFamily="18" charset="0"/>
                        </a:rPr>
                        <a:t>Мужчины</a:t>
                      </a:r>
                      <a:endParaRPr lang="ru-RU" sz="20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Georgia" pitchFamily="18" charset="0"/>
                        </a:rPr>
                        <a:t>Женщины</a:t>
                      </a:r>
                      <a:endParaRPr lang="ru-RU" sz="2000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Georgia" pitchFamily="18" charset="0"/>
                        </a:rPr>
                        <a:t>Российская</a:t>
                      </a:r>
                      <a:r>
                        <a:rPr lang="ru-RU" sz="2400" b="1" baseline="0" dirty="0" smtClean="0">
                          <a:latin typeface="Georgia" pitchFamily="18" charset="0"/>
                        </a:rPr>
                        <a:t> Федерация</a:t>
                      </a:r>
                      <a:endParaRPr lang="ru-RU" sz="24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Georgia" pitchFamily="18" charset="0"/>
                        </a:rPr>
                        <a:t>73,6 лет</a:t>
                      </a:r>
                      <a:endParaRPr lang="ru-RU" sz="24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Georgia" pitchFamily="18" charset="0"/>
                        </a:rPr>
                        <a:t>67,4 лет</a:t>
                      </a:r>
                      <a:endParaRPr lang="ru-RU" sz="24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Georgia" pitchFamily="18" charset="0"/>
                        </a:rPr>
                        <a:t>78,5лет</a:t>
                      </a:r>
                      <a:endParaRPr lang="ru-RU" sz="2400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Georgia" pitchFamily="18" charset="0"/>
                        </a:rPr>
                        <a:t>Удмуртская Республика</a:t>
                      </a:r>
                      <a:endParaRPr lang="ru-RU" sz="24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Georgia" pitchFamily="18" charset="0"/>
                        </a:rPr>
                        <a:t>73,0</a:t>
                      </a:r>
                      <a:r>
                        <a:rPr lang="ru-RU" sz="2400" b="1" baseline="0" dirty="0" smtClean="0">
                          <a:latin typeface="Georgia" pitchFamily="18" charset="0"/>
                        </a:rPr>
                        <a:t> лет</a:t>
                      </a:r>
                      <a:endParaRPr lang="ru-RU" sz="24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Georgia" pitchFamily="18" charset="0"/>
                        </a:rPr>
                        <a:t>65,9 лет</a:t>
                      </a:r>
                      <a:endParaRPr lang="ru-RU" sz="24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Georgia" pitchFamily="18" charset="0"/>
                        </a:rPr>
                        <a:t> 78,1</a:t>
                      </a:r>
                      <a:r>
                        <a:rPr lang="ru-RU" sz="2400" b="1" baseline="0" dirty="0" smtClean="0">
                          <a:latin typeface="Georgia" pitchFamily="18" charset="0"/>
                        </a:rPr>
                        <a:t> лет</a:t>
                      </a:r>
                      <a:endParaRPr lang="ru-RU" sz="2400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4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548680"/>
            <a:ext cx="1035315" cy="108000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251520" y="260648"/>
            <a:ext cx="8640960" cy="6408712"/>
          </a:xfrm>
          <a:prstGeom prst="roundRect">
            <a:avLst/>
          </a:prstGeom>
          <a:solidFill>
            <a:srgbClr val="FFCC00">
              <a:alpha val="3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            Госпиталь – лидер этого        направления</a:t>
            </a:r>
          </a:p>
          <a:p>
            <a:pPr algn="ctr"/>
            <a:endParaRPr lang="ru-RU" sz="3200" b="1" dirty="0" smtClean="0">
              <a:solidFill>
                <a:srgbClr val="0000CC"/>
              </a:solidFill>
              <a:latin typeface="Georgia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00CC"/>
                </a:solidFill>
                <a:latin typeface="Georgia" pitchFamily="18" charset="0"/>
              </a:rPr>
              <a:t>Он первым в Удмуртской Республике получил лицензию и открыл </a:t>
            </a:r>
            <a:r>
              <a:rPr lang="ru-RU" sz="3200" b="1" dirty="0" err="1" smtClean="0">
                <a:solidFill>
                  <a:srgbClr val="0000CC"/>
                </a:solidFill>
                <a:latin typeface="Georgia" pitchFamily="18" charset="0"/>
              </a:rPr>
              <a:t>гериатрические</a:t>
            </a:r>
            <a:r>
              <a:rPr lang="ru-RU" sz="3200" b="1" dirty="0" smtClean="0">
                <a:solidFill>
                  <a:srgbClr val="0000CC"/>
                </a:solidFill>
                <a:latin typeface="Georgia" pitchFamily="18" charset="0"/>
              </a:rPr>
              <a:t> койки, начал лечение по новым, современным стандартам оказания медицинской помощи пожилым людям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1187624" y="188640"/>
            <a:ext cx="7776864" cy="1872208"/>
          </a:xfrm>
          <a:prstGeom prst="roundRect">
            <a:avLst/>
          </a:prstGeom>
          <a:solidFill>
            <a:srgbClr val="FFCC00">
              <a:alpha val="5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Госпиталь на сегодня – Республиканский методический центр развития гериатрии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Удмуртской Республики</a:t>
            </a:r>
            <a:endParaRPr lang="ru-RU" sz="2600" b="1" dirty="0">
              <a:solidFill>
                <a:srgbClr val="0000CC"/>
              </a:solidFill>
              <a:latin typeface="Georgia" pitchFamily="18" charset="0"/>
            </a:endParaRPr>
          </a:p>
        </p:txBody>
      </p:sp>
      <p:pic>
        <p:nvPicPr>
          <p:cNvPr id="2050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315" cy="10800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251520" y="2348880"/>
            <a:ext cx="8568952" cy="4248472"/>
          </a:xfrm>
          <a:prstGeom prst="roundRect">
            <a:avLst/>
          </a:prstGeom>
          <a:solidFill>
            <a:srgbClr val="FFCC00">
              <a:alpha val="3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Georgia" pitchFamily="18" charset="0"/>
              </a:rPr>
              <a:t>Заместитель главного врача по медицинской части Н.В. Бисерова – главный внештатный специалист по гериатрии Министерства здравоохранения Удмуртской Республики</a:t>
            </a:r>
          </a:p>
          <a:p>
            <a:pPr algn="ctr"/>
            <a:endParaRPr lang="ru-RU" sz="2400" b="1" dirty="0" smtClean="0">
              <a:solidFill>
                <a:srgbClr val="0000CC"/>
              </a:solidFill>
              <a:latin typeface="Georgia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Georgia" pitchFamily="18" charset="0"/>
              </a:rPr>
              <a:t>На базе госпиталя подготовлено около 20 специалистов врачей-гериатров для здравоохранения Удмуртской Республики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3" name="Picture 2" descr="d:\Documents and Settings\User1\Рабочий стол\Сайт, Стенды, Фото\КАРТИНКИ\Госпиталь эмблема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570363" cy="83671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pic>
        <p:nvPicPr>
          <p:cNvPr id="4" name="Picture 4" descr="d:\Documents and Settings\User1\Рабочий стол\ЗИМИНА\Президентская программа\Картинки\Лента_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1" y="0"/>
            <a:ext cx="6012160" cy="10527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1124743"/>
            <a:ext cx="8064896" cy="522809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Georgia" pitchFamily="18" charset="0"/>
              </a:rPr>
              <a:t>Кроме лечебной работы </a:t>
            </a:r>
          </a:p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Georgia" pitchFamily="18" charset="0"/>
              </a:rPr>
              <a:t>Госпиталь для ветеранов войн </a:t>
            </a:r>
          </a:p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Georgia" pitchFamily="18" charset="0"/>
              </a:rPr>
              <a:t>активно занимается </a:t>
            </a:r>
          </a:p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Georgia" pitchFamily="18" charset="0"/>
              </a:rPr>
              <a:t>профилактической работой </a:t>
            </a:r>
          </a:p>
          <a:p>
            <a:pPr algn="ctr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endParaRPr lang="ru-RU" sz="2800" b="1" dirty="0" smtClean="0">
              <a:solidFill>
                <a:srgbClr val="0000CC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Функционирует кабинет медицинской профилактики, для пациентов проводятся Школы здоровья, оформляются информационные бюллетени, все желающие посещают ставшие уже известными среди населения «Прогулки с врачом»</a:t>
            </a:r>
          </a:p>
        </p:txBody>
      </p:sp>
      <p:pic>
        <p:nvPicPr>
          <p:cNvPr id="6" name="Picture 4" descr="d:\Documents and Settings\User1\Рабочий стол\ЗИМИНА\Президентская программа\Картинки\Лента_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0"/>
            <a:ext cx="6012160" cy="1052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4" name="Picture 4" descr="d:\Documents and Settings\User1\Рабочий стол\ЗИМИНА\Президентская программа\Картинки\Лента_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0"/>
            <a:ext cx="6012160" cy="1052736"/>
          </a:xfrm>
          <a:prstGeom prst="rect">
            <a:avLst/>
          </a:prstGeom>
          <a:noFill/>
        </p:spPr>
      </p:pic>
      <p:pic>
        <p:nvPicPr>
          <p:cNvPr id="5" name="Picture 2" descr="d:\Documents and Settings\User1\Рабочий стол\Сайт, Стенды, Фото\КАРТИНКИ\Госпиталь эмблема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70363" cy="83671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836712"/>
            <a:ext cx="8280920" cy="56784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 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Основными приоритетными направлениями деятельности  определяются</a:t>
            </a:r>
            <a:r>
              <a:rPr lang="ru-RU" sz="2100" b="1" dirty="0" smtClean="0">
                <a:solidFill>
                  <a:srgbClr val="FF0000"/>
                </a:solidFill>
                <a:latin typeface="Georgia" pitchFamily="18" charset="0"/>
              </a:rPr>
              <a:t>: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2100" b="1" dirty="0" smtClean="0">
                <a:solidFill>
                  <a:srgbClr val="0000CC"/>
                </a:solidFill>
                <a:latin typeface="Georgia" pitchFamily="18" charset="0"/>
              </a:rPr>
              <a:t>Концепция</a:t>
            </a:r>
            <a:r>
              <a:rPr lang="ru-RU" sz="2100" b="1" dirty="0" smtClean="0">
                <a:solidFill>
                  <a:srgbClr val="800000"/>
                </a:solidFill>
                <a:latin typeface="Georgia" pitchFamily="18" charset="0"/>
              </a:rPr>
              <a:t> демографической политики РФ на период до 2025 года;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2100" b="1" dirty="0" smtClean="0">
                <a:solidFill>
                  <a:srgbClr val="0000CC"/>
                </a:solidFill>
                <a:latin typeface="Georgia" pitchFamily="18" charset="0"/>
              </a:rPr>
              <a:t>Указ Президента РФ </a:t>
            </a:r>
            <a:r>
              <a:rPr lang="ru-RU" sz="2100" b="1" dirty="0" smtClean="0">
                <a:solidFill>
                  <a:srgbClr val="800000"/>
                </a:solidFill>
                <a:latin typeface="Georgia" pitchFamily="18" charset="0"/>
              </a:rPr>
              <a:t>от 07.05.2018г.</a:t>
            </a:r>
            <a:r>
              <a:rPr lang="en-US" sz="2100" b="1" dirty="0" smtClean="0">
                <a:solidFill>
                  <a:srgbClr val="800000"/>
                </a:solidFill>
                <a:latin typeface="Georgia" pitchFamily="18" charset="0"/>
              </a:rPr>
              <a:t>;</a:t>
            </a:r>
            <a:endParaRPr lang="ru-RU" sz="2100" b="1" dirty="0" smtClean="0">
              <a:solidFill>
                <a:srgbClr val="800000"/>
              </a:solidFill>
              <a:latin typeface="Georgia" pitchFamily="18" charset="0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ru-RU" sz="2100" b="1" dirty="0" smtClean="0">
                <a:solidFill>
                  <a:srgbClr val="0000CC"/>
                </a:solidFill>
                <a:latin typeface="Georgia" pitchFamily="18" charset="0"/>
              </a:rPr>
              <a:t>Национальный проект «Здравоохранения»  </a:t>
            </a:r>
            <a:r>
              <a:rPr lang="ru-RU" sz="2100" b="1" dirty="0" smtClean="0">
                <a:solidFill>
                  <a:srgbClr val="800000"/>
                </a:solidFill>
                <a:latin typeface="Georgia" pitchFamily="18" charset="0"/>
              </a:rPr>
              <a:t>до 2024 года</a:t>
            </a:r>
            <a:r>
              <a:rPr lang="en-US" sz="2100" b="1" dirty="0" smtClean="0">
                <a:solidFill>
                  <a:srgbClr val="800000"/>
                </a:solidFill>
                <a:latin typeface="Georgia" pitchFamily="18" charset="0"/>
              </a:rPr>
              <a:t>;</a:t>
            </a:r>
            <a:endParaRPr lang="ru-RU" sz="2100" b="1" dirty="0" smtClean="0">
              <a:solidFill>
                <a:srgbClr val="800000"/>
              </a:solidFill>
              <a:latin typeface="Georgia" pitchFamily="18" charset="0"/>
            </a:endParaRPr>
          </a:p>
          <a:p>
            <a:pPr marL="742950" indent="-742950" algn="just">
              <a:buAutoNum type="arabicPeriod" startAt="4"/>
            </a:pPr>
            <a:r>
              <a:rPr lang="ru-RU" sz="2100" b="1" dirty="0" smtClean="0">
                <a:solidFill>
                  <a:srgbClr val="0000CC"/>
                </a:solidFill>
                <a:latin typeface="Georgia" pitchFamily="18" charset="0"/>
              </a:rPr>
              <a:t>Стратегия социально-экономического развития </a:t>
            </a:r>
            <a:r>
              <a:rPr lang="ru-RU" sz="2100" b="1" dirty="0" smtClean="0">
                <a:solidFill>
                  <a:srgbClr val="800000"/>
                </a:solidFill>
                <a:latin typeface="Georgia" pitchFamily="18" charset="0"/>
              </a:rPr>
              <a:t>УР на период до 2025 года</a:t>
            </a:r>
            <a:r>
              <a:rPr lang="en-US" sz="2100" b="1" dirty="0" smtClean="0">
                <a:solidFill>
                  <a:srgbClr val="800000"/>
                </a:solidFill>
                <a:latin typeface="Georgia" pitchFamily="18" charset="0"/>
              </a:rPr>
              <a:t>;</a:t>
            </a:r>
          </a:p>
          <a:p>
            <a:pPr marL="742950" indent="-742950" algn="just"/>
            <a:r>
              <a:rPr lang="en-US" sz="2100" b="1" dirty="0" smtClean="0">
                <a:solidFill>
                  <a:srgbClr val="800000"/>
                </a:solidFill>
                <a:latin typeface="Georgia" pitchFamily="18" charset="0"/>
              </a:rPr>
              <a:t>5</a:t>
            </a:r>
            <a:r>
              <a:rPr lang="ru-RU" sz="2100" b="1" dirty="0" smtClean="0">
                <a:solidFill>
                  <a:srgbClr val="800000"/>
                </a:solidFill>
                <a:latin typeface="Georgia" pitchFamily="18" charset="0"/>
              </a:rPr>
              <a:t>.      </a:t>
            </a:r>
            <a:r>
              <a:rPr lang="ru-RU" sz="2100" b="1" dirty="0" smtClean="0">
                <a:solidFill>
                  <a:srgbClr val="0000CC"/>
                </a:solidFill>
                <a:latin typeface="Georgia" pitchFamily="18" charset="0"/>
              </a:rPr>
              <a:t>План мероприятий (Дорожная карта) </a:t>
            </a:r>
            <a:r>
              <a:rPr lang="ru-RU" sz="2100" b="1" dirty="0" smtClean="0">
                <a:solidFill>
                  <a:srgbClr val="800000"/>
                </a:solidFill>
                <a:latin typeface="Georgia" pitchFamily="18" charset="0"/>
              </a:rPr>
              <a:t>«Изменение в отраслях социальной сферы, направленные на повышение эффективности здравоохранения»;</a:t>
            </a:r>
          </a:p>
          <a:p>
            <a:pPr marL="742950" indent="-742950" algn="just"/>
            <a:r>
              <a:rPr lang="ru-RU" sz="2100" b="1" dirty="0" smtClean="0">
                <a:solidFill>
                  <a:srgbClr val="800000"/>
                </a:solidFill>
                <a:latin typeface="Georgia" pitchFamily="18" charset="0"/>
              </a:rPr>
              <a:t>6. </a:t>
            </a:r>
            <a:r>
              <a:rPr lang="ru-RU" sz="2100" b="1" dirty="0" smtClean="0">
                <a:solidFill>
                  <a:srgbClr val="0000CC"/>
                </a:solidFill>
                <a:latin typeface="Georgia" pitchFamily="18" charset="0"/>
              </a:rPr>
              <a:t>Территориальная программа государственных гарантий бесплатного оказания гражданам медицинской помощи на территории Удмуртской Республики;</a:t>
            </a:r>
          </a:p>
          <a:p>
            <a:pPr marL="742950" indent="-742950" algn="just"/>
            <a:r>
              <a:rPr lang="ru-RU" sz="2100" b="1" dirty="0" smtClean="0">
                <a:solidFill>
                  <a:srgbClr val="800000"/>
                </a:solidFill>
                <a:latin typeface="Georgia" pitchFamily="18" charset="0"/>
              </a:rPr>
              <a:t>7.        Региональная программа «Старшее поколение»</a:t>
            </a:r>
            <a:endParaRPr lang="ru-RU" sz="2100" b="1" dirty="0" smtClean="0">
              <a:solidFill>
                <a:srgbClr val="0000CC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03648" y="260648"/>
            <a:ext cx="7560840" cy="9361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Укомплектованность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БУЗ УР «РГВВ МЗ УР» персоналом, %</a:t>
            </a:r>
          </a:p>
        </p:txBody>
      </p:sp>
      <p:pic>
        <p:nvPicPr>
          <p:cNvPr id="4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035315" cy="108000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683568" y="1412779"/>
          <a:ext cx="7776866" cy="3445649"/>
        </p:xfrm>
        <a:graphic>
          <a:graphicData uri="http://schemas.openxmlformats.org/drawingml/2006/table">
            <a:tbl>
              <a:tblPr/>
              <a:tblGrid>
                <a:gridCol w="1555048"/>
                <a:gridCol w="1555048"/>
                <a:gridCol w="1555048"/>
                <a:gridCol w="1555861"/>
                <a:gridCol w="1555861"/>
              </a:tblGrid>
              <a:tr h="64148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Год</a:t>
                      </a:r>
                      <a:endParaRPr lang="ru-RU" sz="2400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8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Кадры,</a:t>
                      </a:r>
                      <a:r>
                        <a:rPr lang="ru-RU" sz="3200" b="1" baseline="0" dirty="0" smtClean="0">
                          <a:solidFill>
                            <a:srgbClr val="8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 в том числе чел.</a:t>
                      </a:r>
                      <a:r>
                        <a:rPr lang="en-US" sz="3200" b="1" baseline="0" dirty="0" smtClean="0">
                          <a:solidFill>
                            <a:srgbClr val="8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:</a:t>
                      </a:r>
                      <a:endParaRPr lang="ru-RU" sz="3200" b="1" dirty="0">
                        <a:solidFill>
                          <a:srgbClr val="8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39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Врачи</a:t>
                      </a:r>
                      <a:endParaRPr lang="ru-RU" sz="1600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Средний </a:t>
                      </a:r>
                      <a:endParaRPr lang="ru-RU" sz="1600" b="1" dirty="0" smtClean="0">
                        <a:solidFill>
                          <a:srgbClr val="800000"/>
                        </a:solidFill>
                        <a:latin typeface="Georgia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мед</a:t>
                      </a: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600" b="1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персонал</a:t>
                      </a:r>
                      <a:endParaRPr lang="ru-RU" sz="1600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Младший </a:t>
                      </a:r>
                      <a:endParaRPr lang="ru-RU" sz="1600" b="1" dirty="0" smtClean="0">
                        <a:solidFill>
                          <a:srgbClr val="800000"/>
                        </a:solidFill>
                        <a:latin typeface="Georgia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мед 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персонал</a:t>
                      </a:r>
                      <a:endParaRPr lang="ru-RU" sz="1600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Прочий </a:t>
                      </a:r>
                      <a:endParaRPr lang="ru-RU" sz="1600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персонал</a:t>
                      </a:r>
                      <a:endParaRPr lang="ru-RU" sz="1600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2016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95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92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89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97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2017</a:t>
                      </a:r>
                      <a:endParaRPr lang="ru-RU" sz="2800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76</a:t>
                      </a:r>
                      <a:endParaRPr lang="ru-RU" sz="2800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69</a:t>
                      </a:r>
                      <a:endParaRPr lang="ru-RU" sz="2800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63</a:t>
                      </a:r>
                      <a:endParaRPr lang="ru-RU" sz="2800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76</a:t>
                      </a:r>
                      <a:endParaRPr lang="ru-RU" sz="2800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2018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98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97,5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76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87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2019</a:t>
                      </a:r>
                      <a:endParaRPr lang="ru-RU" sz="2800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100</a:t>
                      </a:r>
                      <a:endParaRPr lang="ru-RU" sz="2800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81,0</a:t>
                      </a:r>
                      <a:endParaRPr lang="ru-RU" sz="2800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53,0</a:t>
                      </a:r>
                      <a:endParaRPr lang="ru-RU" sz="2800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100</a:t>
                      </a:r>
                      <a:endParaRPr lang="ru-RU" sz="2800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 rot="10800000" flipV="1">
            <a:off x="539551" y="5019740"/>
            <a:ext cx="82809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990000"/>
                </a:solidFill>
                <a:latin typeface="Georgia" pitchFamily="18" charset="0"/>
              </a:rPr>
              <a:t>  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В 2019 году в штат БУЗ УР «РГВВ МЗ УР» на основное место работы, после получения диплома, принят молодой специалист (врач ультразвуковой диагностики).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03648" y="260648"/>
            <a:ext cx="7560840" cy="9361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Укомплектованность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БУЗ УР «РГВВ МЗ УР» персоналом, %</a:t>
            </a:r>
          </a:p>
        </p:txBody>
      </p:sp>
      <p:pic>
        <p:nvPicPr>
          <p:cNvPr id="4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035315" cy="108000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graphicFrame>
        <p:nvGraphicFramePr>
          <p:cNvPr id="5" name="Диаграмма 4"/>
          <p:cNvGraphicFramePr/>
          <p:nvPr/>
        </p:nvGraphicFramePr>
        <p:xfrm>
          <a:off x="323528" y="1412777"/>
          <a:ext cx="8496944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03648" y="260648"/>
            <a:ext cx="7560840" cy="9361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Коэффициент совместительства сотрудниками БУЗ УР «РГВВ МЗ УР», %</a:t>
            </a:r>
          </a:p>
        </p:txBody>
      </p:sp>
      <p:pic>
        <p:nvPicPr>
          <p:cNvPr id="4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035315" cy="108000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2" y="1772816"/>
          <a:ext cx="8784976" cy="24437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5922"/>
                <a:gridCol w="5949054"/>
              </a:tblGrid>
              <a:tr h="432048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Врачи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1,4</a:t>
                      </a:r>
                      <a:endParaRPr lang="ru-RU" sz="2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Средний медицинский персонал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0000CC"/>
                        </a:solidFill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000CC"/>
                          </a:solidFill>
                        </a:rPr>
                        <a:t>1,5</a:t>
                      </a:r>
                      <a:endParaRPr lang="ru-RU" sz="20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Младший медицинский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 персонал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1,25</a:t>
                      </a:r>
                      <a:endParaRPr lang="ru-RU" sz="2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d:\Documents and Settings\User1\Рабочий стол\ЗИМИНА\Президентская программа\Картинки\Лента_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013176"/>
            <a:ext cx="7920880" cy="872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4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035315" cy="108000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1403648" y="260648"/>
            <a:ext cx="7560840" cy="9361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Показатели аттестации  медицинских работников на 01.01.2020г., %</a:t>
            </a:r>
          </a:p>
        </p:txBody>
      </p:sp>
      <p:sp>
        <p:nvSpPr>
          <p:cNvPr id="7" name="Содержимое 3"/>
          <p:cNvSpPr txBox="1">
            <a:spLocks/>
          </p:cNvSpPr>
          <p:nvPr/>
        </p:nvSpPr>
        <p:spPr>
          <a:xfrm>
            <a:off x="251520" y="1340768"/>
            <a:ext cx="8640960" cy="518457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kumimoji="0" lang="ru-RU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539552" y="1556789"/>
          <a:ext cx="8136904" cy="3384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643"/>
                <a:gridCol w="2684964"/>
                <a:gridCol w="2664297"/>
              </a:tblGrid>
              <a:tr h="10076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КВАЛИФИКАЦИОННАЯ </a:t>
                      </a:r>
                    </a:p>
                    <a:p>
                      <a:pPr algn="ctr"/>
                      <a:r>
                        <a:rPr lang="ru-RU" sz="1400" dirty="0" smtClean="0"/>
                        <a:t>КАТЕГОРИЯ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ВРАЧИ</a:t>
                      </a:r>
                    </a:p>
                    <a:p>
                      <a:pPr algn="ctr"/>
                      <a:r>
                        <a:rPr lang="ru-RU" sz="1400" dirty="0" smtClean="0"/>
                        <a:t>(Кол-во чел.)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СРЕДНИЙ</a:t>
                      </a:r>
                    </a:p>
                    <a:p>
                      <a:pPr algn="ctr"/>
                      <a:r>
                        <a:rPr lang="ru-RU" sz="1400" dirty="0" smtClean="0"/>
                        <a:t> МЕДИЦИНСКИЙ  ПЕРСОНАЛ</a:t>
                      </a:r>
                    </a:p>
                    <a:p>
                      <a:pPr algn="ctr"/>
                      <a:r>
                        <a:rPr lang="ru-RU" sz="1400" dirty="0" smtClean="0"/>
                        <a:t>(Кол-во , чел.)</a:t>
                      </a:r>
                      <a:endParaRPr lang="ru-RU" sz="1400" dirty="0"/>
                    </a:p>
                  </a:txBody>
                  <a:tcPr anchor="ctr"/>
                </a:tc>
              </a:tr>
              <a:tr h="56560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Всего специалистов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19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29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 anchor="ctr"/>
                </a:tc>
              </a:tr>
              <a:tr h="56560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Высшая категория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6 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8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 anchor="ctr"/>
                </a:tc>
              </a:tr>
              <a:tr h="64940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1 категория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14</a:t>
                      </a:r>
                    </a:p>
                  </a:txBody>
                  <a:tcPr anchor="ctr"/>
                </a:tc>
              </a:tr>
              <a:tr h="59610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2 категория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-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-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23528" y="5157192"/>
            <a:ext cx="849694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55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Обучение по программе профессиональной переподготовки в 2019 году прошло 2 врача  госпиталя.</a:t>
            </a:r>
          </a:p>
          <a:p>
            <a:pPr algn="just"/>
            <a:r>
              <a:rPr lang="ru-RU" sz="155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Также на базе БУЗ УР «РГВВ МЗ УР» прошел выездной цикл по профессиональной переподготовке по профилю «Гериатрия» для врачей Удмуртской Республики.</a:t>
            </a:r>
            <a:endParaRPr lang="ru-RU" sz="155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1187624" y="188640"/>
            <a:ext cx="7776864" cy="1368152"/>
          </a:xfrm>
          <a:prstGeom prst="roundRect">
            <a:avLst/>
          </a:prstGeom>
          <a:solidFill>
            <a:srgbClr val="FFCC00">
              <a:alpha val="5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Georgia" pitchFamily="18" charset="0"/>
              </a:rPr>
              <a:t>Участие сотрудников </a:t>
            </a:r>
          </a:p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Georgia" pitchFamily="18" charset="0"/>
              </a:rPr>
              <a:t>БУЗ УР «РГВВ МЗ УР» </a:t>
            </a:r>
          </a:p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Georgia" pitchFamily="18" charset="0"/>
              </a:rPr>
              <a:t>в научно-практических конференциях</a:t>
            </a:r>
            <a:endParaRPr lang="ru-RU" sz="2600" b="1" dirty="0">
              <a:solidFill>
                <a:srgbClr val="0000CC"/>
              </a:solidFill>
              <a:latin typeface="Georgia" pitchFamily="18" charset="0"/>
            </a:endParaRPr>
          </a:p>
        </p:txBody>
      </p:sp>
      <p:pic>
        <p:nvPicPr>
          <p:cNvPr id="2050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315" cy="10800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28800"/>
            <a:ext cx="5364088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A50021"/>
                </a:solidFill>
                <a:latin typeface="Georgia" pitchFamily="18" charset="0"/>
              </a:rPr>
              <a:t>   </a:t>
            </a:r>
            <a:r>
              <a:rPr lang="ru-RU" sz="1550" b="1" dirty="0" smtClean="0">
                <a:solidFill>
                  <a:srgbClr val="0000CC"/>
                </a:solidFill>
                <a:latin typeface="Georgia" pitchFamily="18" charset="0"/>
              </a:rPr>
              <a:t>Сотрудники БУЗ УР «РГВВ МЗ УР» принимают активное участие в республиканских конференциях . </a:t>
            </a:r>
          </a:p>
          <a:p>
            <a:pPr algn="just"/>
            <a:r>
              <a:rPr lang="ru-RU" sz="1550" b="1" dirty="0" smtClean="0">
                <a:solidFill>
                  <a:srgbClr val="990000"/>
                </a:solidFill>
                <a:latin typeface="Georgia" pitchFamily="18" charset="0"/>
              </a:rPr>
              <a:t>    </a:t>
            </a:r>
            <a:r>
              <a:rPr lang="ru-RU" sz="1550" b="1" dirty="0" smtClean="0">
                <a:solidFill>
                  <a:srgbClr val="FF0000"/>
                </a:solidFill>
                <a:latin typeface="Georgia" pitchFamily="18" charset="0"/>
              </a:rPr>
              <a:t>В 2019 в госпитале  состоялась научно-практическая образовательная конференция «Общие вопросы </a:t>
            </a:r>
            <a:r>
              <a:rPr lang="ru-RU" sz="1550" b="1" dirty="0" err="1" smtClean="0">
                <a:solidFill>
                  <a:srgbClr val="FF0000"/>
                </a:solidFill>
                <a:latin typeface="Georgia" pitchFamily="18" charset="0"/>
              </a:rPr>
              <a:t>нейрогериатрии</a:t>
            </a:r>
            <a:r>
              <a:rPr lang="ru-RU" sz="1550" b="1" dirty="0" smtClean="0">
                <a:solidFill>
                  <a:srgbClr val="FF0000"/>
                </a:solidFill>
                <a:latin typeface="Georgia" pitchFamily="18" charset="0"/>
              </a:rPr>
              <a:t>». Проблемы диагностики когнитивных нарушений у пожилых людей обсуждали главный внештатный невролог МЗ УР Комиссарова Н.В., главный внештатный психиатр Каменщиков Ю.Г., главный внештатный гериатр МЗ УР Бисерова Н.В. На конференции выступила старший научный сотрудник лаборатории гериатрии и общей </a:t>
            </a:r>
            <a:r>
              <a:rPr lang="ru-RU" sz="1550" b="1" dirty="0" err="1" smtClean="0">
                <a:solidFill>
                  <a:srgbClr val="FF0000"/>
                </a:solidFill>
                <a:latin typeface="Georgia" pitchFamily="18" charset="0"/>
              </a:rPr>
              <a:t>нейрогериатрии</a:t>
            </a:r>
            <a:r>
              <a:rPr lang="ru-RU" sz="1550" b="1" dirty="0" smtClean="0">
                <a:solidFill>
                  <a:srgbClr val="FF0000"/>
                </a:solidFill>
                <a:latin typeface="Georgia" pitchFamily="18" charset="0"/>
              </a:rPr>
              <a:t> ФГБОУ ВО «РНИМУ им. Н.И.Пирогова «МЗ РФ ОСП «Российский геронтологический научно-клинический центр» </a:t>
            </a:r>
            <a:r>
              <a:rPr lang="ru-RU" sz="1550" b="1" dirty="0" err="1" smtClean="0">
                <a:solidFill>
                  <a:srgbClr val="FF0000"/>
                </a:solidFill>
                <a:latin typeface="Georgia" pitchFamily="18" charset="0"/>
              </a:rPr>
              <a:t>Мхитарян</a:t>
            </a:r>
            <a:r>
              <a:rPr lang="ru-RU" sz="1550" b="1" dirty="0" smtClean="0">
                <a:solidFill>
                  <a:srgbClr val="FF0000"/>
                </a:solidFill>
                <a:latin typeface="Georgia" pitchFamily="18" charset="0"/>
              </a:rPr>
              <a:t> Э.А. Для врачей гериатров прошел обучающий семинар «Методы оценки когнитивных функций».</a:t>
            </a:r>
          </a:p>
          <a:p>
            <a:pPr algn="ctr"/>
            <a:endParaRPr lang="ru-RU" b="1" dirty="0" smtClean="0">
              <a:solidFill>
                <a:srgbClr val="0000CC"/>
              </a:solidFill>
              <a:latin typeface="Georgia" pitchFamily="18" charset="0"/>
            </a:endParaRPr>
          </a:p>
        </p:txBody>
      </p:sp>
      <p:pic>
        <p:nvPicPr>
          <p:cNvPr id="5123" name="Picture 3" descr="C:\Users\user1\Desktop\bbd1b9aa8a28e2579c4e4bc2f1f103c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700808"/>
            <a:ext cx="3600400" cy="482453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1367136" y="0"/>
            <a:ext cx="7776864" cy="764704"/>
          </a:xfrm>
          <a:prstGeom prst="roundRect">
            <a:avLst/>
          </a:prstGeom>
          <a:solidFill>
            <a:srgbClr val="FFCC00">
              <a:alpha val="5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Организация и эффективность работы с обращениями граждан в  БУЗ УР «РГВВ МЗ УР» </a:t>
            </a:r>
            <a:endParaRPr lang="ru-RU" sz="1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2050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315" cy="10800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7" name="Picture 4" descr="d:\Documents and Settings\User1\Рабочий стол\ЗИМИНА\Президентская программа\Картинки\Лента_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237312"/>
            <a:ext cx="7920880" cy="872480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23526" y="1988841"/>
          <a:ext cx="8064897" cy="4248471"/>
        </p:xfrm>
        <a:graphic>
          <a:graphicData uri="http://schemas.openxmlformats.org/drawingml/2006/table">
            <a:tbl>
              <a:tblPr/>
              <a:tblGrid>
                <a:gridCol w="2765271"/>
                <a:gridCol w="835129"/>
                <a:gridCol w="864096"/>
                <a:gridCol w="864096"/>
                <a:gridCol w="936104"/>
                <a:gridCol w="792088"/>
                <a:gridCol w="1008113"/>
              </a:tblGrid>
              <a:tr h="52390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Вид</a:t>
                      </a:r>
                      <a:r>
                        <a:rPr lang="ru-RU" sz="2400" b="1" baseline="0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b="1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обращений</a:t>
                      </a:r>
                      <a:endParaRPr lang="ru-RU" sz="24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2017 год</a:t>
                      </a:r>
                      <a:endParaRPr lang="ru-RU" sz="2400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2018 год</a:t>
                      </a:r>
                      <a:endParaRPr lang="ru-RU" sz="2400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2019 год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16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Абс</a:t>
                      </a:r>
                      <a:r>
                        <a:rPr lang="ru-RU" sz="2400" dirty="0" smtClean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.</a:t>
                      </a:r>
                      <a:endParaRPr lang="ru-RU" sz="2400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%</a:t>
                      </a:r>
                      <a:endParaRPr lang="ru-RU" sz="2400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Абс</a:t>
                      </a:r>
                      <a:r>
                        <a:rPr lang="ru-RU" sz="2400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.</a:t>
                      </a:r>
                      <a:endParaRPr lang="ru-RU" sz="2400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%</a:t>
                      </a:r>
                      <a:endParaRPr lang="ru-RU" sz="2400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Абс</a:t>
                      </a:r>
                      <a:r>
                        <a:rPr lang="ru-RU" sz="2400" dirty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.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%</a:t>
                      </a:r>
                      <a:endParaRPr lang="ru-RU" sz="2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27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Письменное обращение</a:t>
                      </a:r>
                      <a:endParaRPr lang="ru-RU" sz="2400" b="1" i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2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0,8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14</a:t>
                      </a:r>
                      <a:endParaRPr lang="ru-RU" sz="20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4,4</a:t>
                      </a:r>
                      <a:endParaRPr lang="ru-RU" sz="20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8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Georgia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3,8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Georgia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27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Личный прием главного врача</a:t>
                      </a:r>
                      <a:endParaRPr lang="ru-RU" sz="2400" b="1" i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62</a:t>
                      </a:r>
                      <a:endParaRPr lang="ru-RU" sz="2000" b="1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26,2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113</a:t>
                      </a:r>
                      <a:endParaRPr lang="ru-RU" sz="20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36,1</a:t>
                      </a:r>
                      <a:endParaRPr lang="ru-RU" sz="20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110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Georgia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52,1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Georgia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27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Устные обращения</a:t>
                      </a:r>
                      <a:endParaRPr lang="ru-RU" sz="2400" b="1" i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12</a:t>
                      </a:r>
                      <a:endParaRPr lang="ru-RU" sz="2000" b="1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72,8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186</a:t>
                      </a:r>
                      <a:endParaRPr lang="ru-RU" sz="2000" b="1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59,5</a:t>
                      </a:r>
                      <a:endParaRPr lang="ru-RU" sz="20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93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Georgia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44,1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Georgia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ВСЕГО</a:t>
                      </a:r>
                      <a:endParaRPr lang="ru-RU" sz="2400" b="1" i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236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100,0</a:t>
                      </a:r>
                      <a:endParaRPr lang="ru-RU" sz="18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313</a:t>
                      </a:r>
                      <a:endParaRPr lang="ru-RU" sz="20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100,0</a:t>
                      </a:r>
                      <a:endParaRPr lang="ru-RU" sz="20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211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Georgia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100,0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Georgia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Горизонтальный свиток 13"/>
          <p:cNvSpPr/>
          <p:nvPr/>
        </p:nvSpPr>
        <p:spPr>
          <a:xfrm>
            <a:off x="467544" y="764704"/>
            <a:ext cx="8352928" cy="1008112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Georgia" pitchFamily="18" charset="0"/>
              </a:rPr>
              <a:t>Увеличилась доля приемов граждан на личных встречах с главным врачом и его заместителями с 26,2% (2018 год) до 52,1% (2019 год)</a:t>
            </a:r>
            <a:endParaRPr lang="ru-RU" sz="16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1367136" y="0"/>
            <a:ext cx="7776864" cy="764704"/>
          </a:xfrm>
          <a:prstGeom prst="roundRect">
            <a:avLst/>
          </a:prstGeom>
          <a:solidFill>
            <a:srgbClr val="FFCC00">
              <a:alpha val="5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Организация и эффективность работы с обращениями граждан в  БУЗ УР «РГВВ МЗ УР» </a:t>
            </a:r>
            <a:endParaRPr lang="ru-RU" sz="1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2050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315" cy="10800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7" name="Picture 4" descr="d:\Documents and Settings\User1\Рабочий стол\ЗИМИНА\Президентская программа\Картинки\Лента_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237312"/>
            <a:ext cx="7920880" cy="872480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95536" y="1857480"/>
          <a:ext cx="8424935" cy="4396342"/>
        </p:xfrm>
        <a:graphic>
          <a:graphicData uri="http://schemas.openxmlformats.org/drawingml/2006/table">
            <a:tbl>
              <a:tblPr/>
              <a:tblGrid>
                <a:gridCol w="560744"/>
                <a:gridCol w="3759736"/>
                <a:gridCol w="1008113"/>
                <a:gridCol w="1080120"/>
                <a:gridCol w="936104"/>
                <a:gridCol w="1080118"/>
              </a:tblGrid>
              <a:tr h="49380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№</a:t>
                      </a:r>
                      <a:endParaRPr lang="ru-RU" sz="16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800000"/>
                        </a:solidFill>
                        <a:latin typeface="Georgia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Основные</a:t>
                      </a:r>
                      <a:r>
                        <a:rPr lang="ru-RU" sz="1600" b="1" baseline="0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 причины</a:t>
                      </a:r>
                      <a:endParaRPr lang="ru-RU" sz="16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2018год</a:t>
                      </a:r>
                      <a:endParaRPr lang="ru-RU" sz="1600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2019 </a:t>
                      </a: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год</a:t>
                      </a:r>
                      <a:endParaRPr lang="ru-RU" sz="1600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9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600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Обоснованные</a:t>
                      </a:r>
                      <a:endParaRPr lang="ru-RU" sz="1200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99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600" b="1" dirty="0">
                        <a:solidFill>
                          <a:srgbClr val="99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Обоснованные</a:t>
                      </a:r>
                      <a:endParaRPr lang="ru-RU" sz="1200" dirty="0" smtClean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99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62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1</a:t>
                      </a:r>
                      <a:endParaRPr lang="ru-RU" sz="1600" b="1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Вопросы,</a:t>
                      </a:r>
                      <a:r>
                        <a:rPr lang="ru-RU" sz="1600" b="1" i="1" baseline="0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 касающиеся качества медицинской помощи</a:t>
                      </a:r>
                      <a:endParaRPr lang="ru-RU" sz="1600" b="1" i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33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12</a:t>
                      </a:r>
                      <a:endParaRPr lang="ru-RU" sz="20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2</a:t>
                      </a:r>
                      <a:endParaRPr lang="ru-RU" sz="20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2</a:t>
                      </a:r>
                      <a:endParaRPr lang="ru-RU" sz="1600" b="1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Вопросы</a:t>
                      </a:r>
                      <a:r>
                        <a:rPr lang="ru-RU" sz="1600" b="1" i="1" baseline="0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 госпитализации в госпиталь</a:t>
                      </a:r>
                      <a:endParaRPr lang="ru-RU" sz="1600" b="1" i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41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2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47</a:t>
                      </a:r>
                      <a:endParaRPr lang="ru-RU" sz="20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99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1</a:t>
                      </a:r>
                      <a:endParaRPr lang="ru-RU" sz="2000" b="1" dirty="0">
                        <a:solidFill>
                          <a:srgbClr val="99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3</a:t>
                      </a:r>
                      <a:endParaRPr lang="ru-RU" sz="16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Этика</a:t>
                      </a:r>
                      <a:r>
                        <a:rPr lang="ru-RU" sz="1600" b="1" i="1" baseline="0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 и деонтология</a:t>
                      </a:r>
                      <a:endParaRPr lang="ru-RU" sz="1600" b="1" i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Georgia"/>
                          <a:ea typeface="Calibri"/>
                          <a:cs typeface="Times New Roman"/>
                        </a:rPr>
                        <a:t>2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1</a:t>
                      </a:r>
                      <a:endParaRPr lang="ru-RU" sz="20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0</a:t>
                      </a:r>
                      <a:endParaRPr lang="ru-RU" sz="20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8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6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solidFill>
                            <a:srgbClr val="8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Благодарности</a:t>
                      </a:r>
                      <a:endParaRPr lang="ru-RU" sz="1600" b="1" i="1" dirty="0">
                        <a:solidFill>
                          <a:srgbClr val="8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8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  <a:endParaRPr lang="ru-RU" sz="20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8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20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8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6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solidFill>
                            <a:srgbClr val="800000"/>
                          </a:solidFill>
                          <a:latin typeface="Georgia" pitchFamily="18" charset="0"/>
                          <a:ea typeface="Calibri"/>
                          <a:cs typeface="Times New Roman"/>
                        </a:rPr>
                        <a:t>Прочие</a:t>
                      </a:r>
                      <a:endParaRPr lang="ru-RU" sz="1600" b="1" i="1" dirty="0">
                        <a:solidFill>
                          <a:srgbClr val="800000"/>
                        </a:solidFill>
                        <a:latin typeface="Georgia" pitchFamily="18" charset="0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Calibri"/>
                          <a:ea typeface="Calibri"/>
                          <a:cs typeface="Times New Roman"/>
                        </a:rPr>
                        <a:t>230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8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129</a:t>
                      </a:r>
                      <a:endParaRPr lang="ru-RU" sz="20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6</a:t>
                      </a:r>
                      <a:endParaRPr lang="ru-RU" sz="16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600" b="1" i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Calibri"/>
                          <a:ea typeface="Calibri"/>
                          <a:cs typeface="Times New Roman"/>
                        </a:rPr>
                        <a:t>313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800000"/>
                          </a:solidFill>
                          <a:latin typeface="Georgia"/>
                          <a:ea typeface="Calibri"/>
                          <a:cs typeface="Times New Roman"/>
                        </a:rPr>
                        <a:t>211</a:t>
                      </a:r>
                      <a:endParaRPr lang="ru-RU" sz="20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8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 dirty="0">
                        <a:solidFill>
                          <a:srgbClr val="8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Горизонтальный свиток 13"/>
          <p:cNvSpPr/>
          <p:nvPr/>
        </p:nvSpPr>
        <p:spPr>
          <a:xfrm>
            <a:off x="467544" y="764704"/>
            <a:ext cx="8352928" cy="1008112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Структура обращений</a:t>
            </a:r>
            <a:endParaRPr lang="ru-RU" sz="20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1115616" y="260648"/>
            <a:ext cx="7776864" cy="936104"/>
          </a:xfrm>
          <a:prstGeom prst="roundRect">
            <a:avLst/>
          </a:prstGeom>
          <a:solidFill>
            <a:srgbClr val="FFCC00">
              <a:alpha val="5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Проведение социологических опросов 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</a:rPr>
              <a:t>(анкетирования) пациентов госпиталя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2050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315" cy="10800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1268760"/>
            <a:ext cx="8784976" cy="532859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rgbClr val="000066"/>
                </a:solidFill>
                <a:latin typeface="Georgia" pitchFamily="18" charset="0"/>
              </a:rPr>
              <a:t>    В результате социологического опроса (анкетирования) пациентов госпиталя по изучению удовлетворенности доступностью и качеством медицинской помощи – процент удовлетворенности стационарной помощью в БУЗ УР «РГВВ МЗ УР» составил </a:t>
            </a:r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98% </a:t>
            </a:r>
          </a:p>
          <a:p>
            <a:r>
              <a:rPr lang="ru-RU" sz="2600" b="1" dirty="0" smtClean="0">
                <a:solidFill>
                  <a:srgbClr val="FF0000"/>
                </a:solidFill>
                <a:latin typeface="Georgia" pitchFamily="18" charset="0"/>
              </a:rPr>
              <a:t>(что существенно выше среднего показателя среди опрошенных застрахованных граждан по данным АО «</a:t>
            </a:r>
            <a:r>
              <a:rPr lang="ru-RU" sz="2600" b="1" dirty="0" err="1" smtClean="0">
                <a:solidFill>
                  <a:srgbClr val="FF0000"/>
                </a:solidFill>
                <a:latin typeface="Georgia" pitchFamily="18" charset="0"/>
              </a:rPr>
              <a:t>СК</a:t>
            </a:r>
            <a:r>
              <a:rPr lang="ru-RU" sz="2600" b="1" dirty="0" smtClean="0">
                <a:solidFill>
                  <a:srgbClr val="FF0000"/>
                </a:solidFill>
                <a:latin typeface="Georgia" pitchFamily="18" charset="0"/>
              </a:rPr>
              <a:t> «</a:t>
            </a:r>
            <a:r>
              <a:rPr lang="ru-RU" sz="2600" b="1" dirty="0" err="1" smtClean="0">
                <a:solidFill>
                  <a:srgbClr val="FF0000"/>
                </a:solidFill>
                <a:latin typeface="Georgia" pitchFamily="18" charset="0"/>
              </a:rPr>
              <a:t>СОГАЗ-Мед</a:t>
            </a:r>
            <a:r>
              <a:rPr lang="ru-RU" sz="2600" b="1" dirty="0" smtClean="0">
                <a:solidFill>
                  <a:srgbClr val="FF0000"/>
                </a:solidFill>
                <a:latin typeface="Georgia" pitchFamily="18" charset="0"/>
              </a:rPr>
              <a:t>» – 91,7%)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1187624" y="188640"/>
            <a:ext cx="7776864" cy="1368152"/>
          </a:xfrm>
          <a:prstGeom prst="roundRect">
            <a:avLst/>
          </a:prstGeom>
          <a:solidFill>
            <a:srgbClr val="FFCC00">
              <a:alpha val="5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Общественные мероприятия</a:t>
            </a:r>
          </a:p>
        </p:txBody>
      </p:sp>
      <p:pic>
        <p:nvPicPr>
          <p:cNvPr id="2050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315" cy="10800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628800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CC"/>
                </a:solidFill>
                <a:latin typeface="Georgia" pitchFamily="18" charset="0"/>
              </a:rPr>
              <a:t>  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0" y="3573016"/>
            <a:ext cx="4067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/>
              <a:t>.</a:t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11960" y="4437113"/>
            <a:ext cx="45365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628801"/>
            <a:ext cx="57241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en-US" sz="1550" b="1" dirty="0" smtClean="0">
                <a:solidFill>
                  <a:srgbClr val="FF0000"/>
                </a:solidFill>
                <a:latin typeface="Georgia" pitchFamily="18" charset="0"/>
              </a:rPr>
              <a:t>I</a:t>
            </a:r>
            <a:r>
              <a:rPr lang="ru-RU" sz="1550" b="1" dirty="0" smtClean="0">
                <a:solidFill>
                  <a:srgbClr val="FF0000"/>
                </a:solidFill>
                <a:latin typeface="Georgia" pitchFamily="18" charset="0"/>
              </a:rPr>
              <a:t>. 7 мая 2019 года в Республиканском госпитале для ветеранов войн состоялся праздничный концерт, посвященный 74-летней годовщине празднования Дня Победы в Великой Отечественной войне, с участием артистов театра «Молодой человек», заслуженного работника культуры Удмуртской Республики Владислава Фролова, детей из детского мюзик-холла «</a:t>
            </a:r>
            <a:r>
              <a:rPr lang="ru-RU" sz="1550" b="1" dirty="0" err="1" smtClean="0">
                <a:solidFill>
                  <a:srgbClr val="FF0000"/>
                </a:solidFill>
                <a:latin typeface="Georgia" pitchFamily="18" charset="0"/>
              </a:rPr>
              <a:t>Чингыли</a:t>
            </a:r>
            <a:r>
              <a:rPr lang="ru-RU" sz="1550" b="1" dirty="0" smtClean="0">
                <a:solidFill>
                  <a:srgbClr val="FF0000"/>
                </a:solidFill>
                <a:latin typeface="Georgia" pitchFamily="18" charset="0"/>
              </a:rPr>
              <a:t>», детского духового оркестра МБОУ «СОШ №9» и кадетов МБОУ «СОШ №80».</a:t>
            </a:r>
            <a:r>
              <a:rPr lang="ru-RU" sz="1600" b="1" dirty="0" smtClean="0">
                <a:solidFill>
                  <a:srgbClr val="0000CC"/>
                </a:solidFill>
                <a:latin typeface="Georgia" pitchFamily="18" charset="0"/>
              </a:rPr>
              <a:t/>
            </a:r>
            <a:br>
              <a:rPr lang="ru-RU" sz="1600" b="1" dirty="0" smtClean="0">
                <a:solidFill>
                  <a:srgbClr val="0000CC"/>
                </a:solidFill>
                <a:latin typeface="Georgia" pitchFamily="18" charset="0"/>
              </a:rPr>
            </a:br>
            <a:endParaRPr lang="ru-RU" sz="1600" b="1" dirty="0">
              <a:solidFill>
                <a:srgbClr val="0000CC"/>
              </a:solidFill>
              <a:latin typeface="Georgia" pitchFamily="18" charset="0"/>
            </a:endParaRPr>
          </a:p>
        </p:txBody>
      </p:sp>
      <p:pic>
        <p:nvPicPr>
          <p:cNvPr id="4098" name="Picture 2" descr="C:\Users\user1\Desktop\c357c82ecd0578f31ba1acfdfb81f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149080"/>
            <a:ext cx="5637803" cy="270892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940152" y="4725144"/>
            <a:ext cx="30243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rgbClr val="0000CC"/>
                </a:solidFill>
                <a:latin typeface="Georgia" pitchFamily="18" charset="0"/>
                <a:cs typeface="Gautami" pitchFamily="34" charset="0"/>
              </a:rPr>
              <a:t>14 мая 2019 года в актовом зале БУЗ УР «РГВВ МЗ УР» состоялось выступление школьников начальных классов МБОУ «СОШ №9», посвященное 74-летию со Дня Победы в Великой Отечественной войне.</a:t>
            </a:r>
            <a:endParaRPr lang="ru-RU" sz="1500" b="1" dirty="0">
              <a:solidFill>
                <a:srgbClr val="0000CC"/>
              </a:solidFill>
              <a:latin typeface="Georgia" pitchFamily="18" charset="0"/>
              <a:cs typeface="Gautami" pitchFamily="34" charset="0"/>
            </a:endParaRPr>
          </a:p>
        </p:txBody>
      </p:sp>
      <p:pic>
        <p:nvPicPr>
          <p:cNvPr id="4100" name="Picture 4" descr="C:\Users\user1\Desktop\eb8b2fbc93ea71b377eccf3468c01d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628800"/>
            <a:ext cx="3096344" cy="288032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1187624" y="188640"/>
            <a:ext cx="7776864" cy="1368152"/>
          </a:xfrm>
          <a:prstGeom prst="roundRect">
            <a:avLst/>
          </a:prstGeom>
          <a:solidFill>
            <a:srgbClr val="FFCC00">
              <a:alpha val="5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Общественные мероприятия</a:t>
            </a:r>
          </a:p>
        </p:txBody>
      </p:sp>
      <p:pic>
        <p:nvPicPr>
          <p:cNvPr id="2050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315" cy="10800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628801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CC"/>
                </a:solidFill>
                <a:latin typeface="Georgia" pitchFamily="18" charset="0"/>
              </a:rPr>
              <a:t>    </a:t>
            </a:r>
            <a:r>
              <a:rPr lang="ru-RU" sz="1600" b="1" dirty="0" smtClean="0">
                <a:solidFill>
                  <a:srgbClr val="0000CC"/>
                </a:solidFill>
                <a:latin typeface="Georgia" pitchFamily="18" charset="0"/>
              </a:rPr>
              <a:t> 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499992" y="4509121"/>
            <a:ext cx="46440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800000"/>
                </a:solidFill>
              </a:rPr>
              <a:t/>
            </a:r>
            <a:br>
              <a:rPr lang="ru-RU" sz="1600" dirty="0" smtClean="0">
                <a:solidFill>
                  <a:srgbClr val="800000"/>
                </a:solidFill>
              </a:rPr>
            </a:br>
            <a:endParaRPr lang="ru-RU" sz="1600" dirty="0" smtClean="0">
              <a:solidFill>
                <a:srgbClr val="800000"/>
              </a:solidFill>
            </a:endParaRPr>
          </a:p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1700809"/>
            <a:ext cx="46440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99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II.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550" b="1" dirty="0" smtClean="0">
                <a:solidFill>
                  <a:srgbClr val="FF0000"/>
                </a:solidFill>
              </a:rPr>
              <a:t>В преддверии международного Дня пожилого человека госпиталь посетили Глава Удмуртской Республики А.В. </a:t>
            </a:r>
            <a:r>
              <a:rPr lang="ru-RU" sz="1550" b="1" dirty="0" err="1" smtClean="0">
                <a:solidFill>
                  <a:srgbClr val="FF0000"/>
                </a:solidFill>
              </a:rPr>
              <a:t>Бречалов</a:t>
            </a:r>
            <a:r>
              <a:rPr lang="ru-RU" sz="1550" b="1" dirty="0" smtClean="0">
                <a:solidFill>
                  <a:srgbClr val="FF0000"/>
                </a:solidFill>
              </a:rPr>
              <a:t> и исполняющий обязанности министра здравоохранения Удмуртской Республики Г.О. Щербак. В ходе визита Глава Удмуртии обсудил ход окончания ремонтных работ в госпитале, а также пообщался с пациентами.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3" name="Picture 5" descr="C:\Users\user1\Desktop\b14160d29a62ae4bd46aeeb212205f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4248472" cy="286231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54" name="Picture 6" descr="C:\Users\user1\Desktop\2de0f21e3e6fc7d426288d7aac3dfe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28800"/>
            <a:ext cx="4392488" cy="266429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4499992" y="4365104"/>
            <a:ext cx="464400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en-US" sz="1500" b="1" dirty="0" smtClean="0">
                <a:solidFill>
                  <a:srgbClr val="0000CC"/>
                </a:solidFill>
                <a:latin typeface="Georgia" pitchFamily="18" charset="0"/>
              </a:rPr>
              <a:t>III.</a:t>
            </a:r>
            <a:r>
              <a:rPr lang="ru-RU" sz="1500" b="1" dirty="0" smtClean="0">
                <a:solidFill>
                  <a:srgbClr val="0000CC"/>
                </a:solidFill>
                <a:latin typeface="Georgia" pitchFamily="18" charset="0"/>
              </a:rPr>
              <a:t> Главный врач  БУЗ УР «РГВВ МЗ УР» А.А. Демин и заместитель главного врача по медицинской части, являющаяся главным внештатным специалистом по гериатрии Министерства здравоохранения Удмуртской Республики, Н.В. Бисерова выступили в  эфире программы «Утренние голоса» радио ГТРК «Удмуртия», посвященной Дню пожилого человека</a:t>
            </a:r>
            <a:r>
              <a:rPr lang="ru-RU" sz="1500" dirty="0" smtClean="0">
                <a:solidFill>
                  <a:srgbClr val="0000CC"/>
                </a:solidFill>
                <a:latin typeface="Georgia" pitchFamily="18" charset="0"/>
              </a:rPr>
              <a:t>.</a:t>
            </a:r>
            <a:endParaRPr lang="ru-RU" sz="1500" dirty="0">
              <a:solidFill>
                <a:srgbClr val="0000CC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3" name="Picture 2" descr="d:\Documents and Settings\User1\Рабочий стол\Сайт, Стенды, Фото\КАРТИНКИ\Госпиталь эмблема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570363" cy="83671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pic>
        <p:nvPicPr>
          <p:cNvPr id="4" name="Picture 4" descr="d:\Documents and Settings\User1\Рабочий стол\ЗИМИНА\Президентская программа\Картинки\Лента_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1" y="0"/>
            <a:ext cx="6012160" cy="10527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908720"/>
            <a:ext cx="8280920" cy="56784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Нормативно-правовая база,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используемая в работе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rgbClr val="0000CC"/>
                </a:solidFill>
                <a:latin typeface="Georgia" pitchFamily="18" charset="0"/>
              </a:rPr>
              <a:t>    </a:t>
            </a:r>
            <a:r>
              <a:rPr lang="ru-RU" sz="1500" b="1" dirty="0" smtClean="0">
                <a:solidFill>
                  <a:srgbClr val="0000CC"/>
                </a:solidFill>
                <a:latin typeface="Georgia" pitchFamily="18" charset="0"/>
              </a:rPr>
              <a:t>Федеральный закон от 16.12.1994 № 5 «О ветеранах» </a:t>
            </a:r>
            <a:r>
              <a:rPr lang="ru-RU" sz="1500" b="1" dirty="0" smtClean="0">
                <a:solidFill>
                  <a:srgbClr val="990000"/>
                </a:solidFill>
                <a:latin typeface="Georgia" pitchFamily="18" charset="0"/>
              </a:rPr>
              <a:t>(с изменениями от 02.01.2000г. № 40-ФЗ – от 16.10.2012г. № 169-ФЗ)</a:t>
            </a:r>
          </a:p>
          <a:p>
            <a:pPr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0066"/>
                </a:solidFill>
                <a:latin typeface="Georgia" pitchFamily="18" charset="0"/>
              </a:rPr>
              <a:t>   </a:t>
            </a:r>
            <a:r>
              <a:rPr lang="ru-RU" sz="1500" b="1" dirty="0" smtClean="0">
                <a:solidFill>
                  <a:srgbClr val="0000CC"/>
                </a:solidFill>
                <a:latin typeface="Georgia" pitchFamily="18" charset="0"/>
              </a:rPr>
              <a:t>Федеральный закон от 21.11.2011г. № 323-ФЗ </a:t>
            </a:r>
            <a:r>
              <a:rPr lang="ru-RU" sz="1500" b="1" dirty="0" smtClean="0">
                <a:solidFill>
                  <a:srgbClr val="800000"/>
                </a:solidFill>
                <a:latin typeface="Georgia" pitchFamily="18" charset="0"/>
              </a:rPr>
              <a:t>«Об основах охраны здоровья граждан в Российской Федерации»</a:t>
            </a:r>
          </a:p>
          <a:p>
            <a:pPr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00CC"/>
                </a:solidFill>
                <a:latin typeface="Georgia" pitchFamily="18" charset="0"/>
              </a:rPr>
              <a:t>   Закон Удмуртской Республики от 06.07.2015г. № 41 </a:t>
            </a:r>
            <a:r>
              <a:rPr lang="ru-RU" sz="1500" b="1" dirty="0" smtClean="0">
                <a:solidFill>
                  <a:srgbClr val="990000"/>
                </a:solidFill>
                <a:latin typeface="Georgia" pitchFamily="18" charset="0"/>
              </a:rPr>
              <a:t>«О мерах социальной поддержки отдельных категорий граждан»</a:t>
            </a:r>
          </a:p>
          <a:p>
            <a:pPr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0066"/>
                </a:solidFill>
                <a:latin typeface="Georgia" pitchFamily="18" charset="0"/>
              </a:rPr>
              <a:t>   </a:t>
            </a:r>
            <a:r>
              <a:rPr lang="ru-RU" sz="1500" b="1" dirty="0" smtClean="0">
                <a:solidFill>
                  <a:srgbClr val="0000CC"/>
                </a:solidFill>
                <a:latin typeface="Georgia" pitchFamily="18" charset="0"/>
              </a:rPr>
              <a:t>Постановление Правительства УР от 16.11.2015г. № 513 </a:t>
            </a:r>
            <a:r>
              <a:rPr lang="ru-RU" sz="1500" b="1" dirty="0" smtClean="0">
                <a:solidFill>
                  <a:srgbClr val="990000"/>
                </a:solidFill>
                <a:latin typeface="Georgia" pitchFamily="18" charset="0"/>
              </a:rPr>
              <a:t>«О порядке и условиях предоставления мер социальной поддержки в соответствии с Законом Удмуртской Республики от 06.07.2015г. № 41-РЗ «О мерах социальной поддержки отдельных категорий граждан»</a:t>
            </a:r>
          </a:p>
          <a:p>
            <a:pPr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00CC"/>
                </a:solidFill>
                <a:latin typeface="Georgia" pitchFamily="18" charset="0"/>
              </a:rPr>
              <a:t>   Приказ МЗ РФ от 15.03.1993г. № 41 </a:t>
            </a:r>
            <a:r>
              <a:rPr lang="ru-RU" sz="1500" b="1" dirty="0" smtClean="0">
                <a:solidFill>
                  <a:srgbClr val="990000"/>
                </a:solidFill>
                <a:latin typeface="Georgia" pitchFamily="18" charset="0"/>
              </a:rPr>
              <a:t>«О состоянии организации стационарного лечения в госпиталях для ветеранов Инвалидов Отечественной войны»</a:t>
            </a:r>
          </a:p>
          <a:p>
            <a:pPr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0066"/>
                </a:solidFill>
                <a:latin typeface="Georgia" pitchFamily="18" charset="0"/>
              </a:rPr>
              <a:t>   </a:t>
            </a:r>
            <a:r>
              <a:rPr lang="ru-RU" sz="1500" b="1" dirty="0" smtClean="0">
                <a:solidFill>
                  <a:srgbClr val="0000CC"/>
                </a:solidFill>
                <a:latin typeface="Georgia" pitchFamily="18" charset="0"/>
              </a:rPr>
              <a:t>Приказ МЗ РФ от 06.05.1995г. № 122 </a:t>
            </a:r>
            <a:r>
              <a:rPr lang="ru-RU" sz="1500" b="1" dirty="0" smtClean="0">
                <a:solidFill>
                  <a:srgbClr val="990000"/>
                </a:solidFill>
                <a:latin typeface="Georgia" pitchFamily="18" charset="0"/>
              </a:rPr>
              <a:t>«О мерах по улучшению деятельности госпиталей для ветеранов войн»</a:t>
            </a:r>
          </a:p>
          <a:p>
            <a:pPr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00CC"/>
                </a:solidFill>
                <a:latin typeface="Georgia" pitchFamily="18" charset="0"/>
              </a:rPr>
              <a:t>   Приказ МЗ РФ от 28.07.1999г. № 297 </a:t>
            </a:r>
            <a:r>
              <a:rPr lang="ru-RU" sz="1500" b="1" dirty="0" smtClean="0">
                <a:solidFill>
                  <a:srgbClr val="990000"/>
                </a:solidFill>
                <a:latin typeface="Georgia" pitchFamily="18" charset="0"/>
              </a:rPr>
              <a:t>«О совершенствовании организации медицинской помощи гражданам  пожилого и старческого возрастов в Российской Федерации»</a:t>
            </a:r>
          </a:p>
          <a:p>
            <a:pPr>
              <a:buFont typeface="Wingdings" pitchFamily="2" charset="2"/>
              <a:buChar char="Ø"/>
            </a:pPr>
            <a:r>
              <a:rPr lang="ru-RU" sz="1500" b="1" dirty="0" smtClean="0">
                <a:solidFill>
                  <a:srgbClr val="0000CC"/>
                </a:solidFill>
                <a:latin typeface="Georgia" pitchFamily="18" charset="0"/>
              </a:rPr>
              <a:t>   </a:t>
            </a:r>
            <a:r>
              <a:rPr lang="x-none" sz="1500" b="1" smtClean="0">
                <a:solidFill>
                  <a:srgbClr val="0000CC"/>
                </a:solidFill>
                <a:latin typeface="Georgia" pitchFamily="18" charset="0"/>
              </a:rPr>
              <a:t>Приказ МЗ УР от 08.07.2009 № 388 </a:t>
            </a:r>
            <a:r>
              <a:rPr lang="x-none" sz="1500" b="1" smtClean="0">
                <a:solidFill>
                  <a:srgbClr val="990000"/>
                </a:solidFill>
                <a:latin typeface="Georgia" pitchFamily="18" charset="0"/>
              </a:rPr>
              <a:t>«О порядке госпитализации в государственное учреждение здравоохранения «Республиканский госпиталь для ветеранов войн» и </a:t>
            </a:r>
            <a:r>
              <a:rPr lang="ru-RU" sz="1500" b="1" dirty="0" smtClean="0">
                <a:solidFill>
                  <a:srgbClr val="990000"/>
                </a:solidFill>
                <a:latin typeface="Georgia" pitchFamily="18" charset="0"/>
              </a:rPr>
              <a:t> другие.</a:t>
            </a:r>
            <a:endParaRPr lang="ru-RU" sz="1500" b="1" dirty="0" smtClean="0">
              <a:solidFill>
                <a:srgbClr val="990000"/>
              </a:solidFill>
            </a:endParaRPr>
          </a:p>
        </p:txBody>
      </p:sp>
      <p:pic>
        <p:nvPicPr>
          <p:cNvPr id="6" name="Picture 4" descr="d:\Documents and Settings\User1\Рабочий стол\ЗИМИНА\Президентская программа\Картинки\Лента_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0"/>
            <a:ext cx="6012160" cy="1052736"/>
          </a:xfrm>
          <a:prstGeom prst="rect">
            <a:avLst/>
          </a:prstGeom>
          <a:noFill/>
        </p:spPr>
      </p:pic>
      <p:pic>
        <p:nvPicPr>
          <p:cNvPr id="7" name="Picture 4" descr="d:\Documents and Settings\User1\Рабочий стол\ЗИМИНА\Президентская программа\Картинки\Лента_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4240" y="152400"/>
            <a:ext cx="6012160" cy="1052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1187624" y="188640"/>
            <a:ext cx="7776864" cy="1368152"/>
          </a:xfrm>
          <a:prstGeom prst="roundRect">
            <a:avLst/>
          </a:prstGeom>
          <a:solidFill>
            <a:srgbClr val="FFCC00">
              <a:alpha val="5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Общественные мероприятия</a:t>
            </a:r>
          </a:p>
        </p:txBody>
      </p:sp>
      <p:pic>
        <p:nvPicPr>
          <p:cNvPr id="2050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315" cy="10800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628800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CC"/>
                </a:solidFill>
                <a:latin typeface="Georgia" pitchFamily="18" charset="0"/>
              </a:rPr>
              <a:t>  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0" y="3573016"/>
            <a:ext cx="4067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/>
              <a:t>.</a:t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11960" y="4437113"/>
            <a:ext cx="45365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1700809"/>
            <a:ext cx="8712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14" name="Picture 2" descr="C:\Users\user1\Desktop\0d46415de24ba5983e06e0f193793d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28800"/>
            <a:ext cx="4176464" cy="2736304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5" name="Прямоугольник 14"/>
          <p:cNvSpPr/>
          <p:nvPr/>
        </p:nvSpPr>
        <p:spPr>
          <a:xfrm>
            <a:off x="179512" y="1700808"/>
            <a:ext cx="4392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Georgia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IV.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Коллектив БУЗ УР «РГВВ МЗ УР» принял активное участие в Спартакиаде медицинских работников Удмуртской республики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 flipH="1">
            <a:off x="3635896" y="4365104"/>
            <a:ext cx="540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Georgia" pitchFamily="18" charset="0"/>
              </a:rPr>
              <a:t>V. </a:t>
            </a:r>
            <a:r>
              <a:rPr lang="ru-RU" b="1" dirty="0" smtClean="0">
                <a:solidFill>
                  <a:srgbClr val="0000CC"/>
                </a:solidFill>
                <a:latin typeface="Georgia" pitchFamily="18" charset="0"/>
              </a:rPr>
              <a:t>БУЗ УР «РГВВ МЗ УР привлекает к совместной работе волонтеров-студентов Ижевской государственной медицинской академии. При участии волонтеров в 2019 году в госпитале организована «комната памяти»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00CC"/>
                </a:solidFill>
                <a:latin typeface="Georgia" pitchFamily="18" charset="0"/>
              </a:rPr>
              <a:t>как элемент социальной реабилитации </a:t>
            </a:r>
            <a:r>
              <a:rPr lang="ru-RU" b="1" dirty="0" err="1" smtClean="0">
                <a:solidFill>
                  <a:srgbClr val="0000CC"/>
                </a:solidFill>
                <a:latin typeface="Georgia" pitchFamily="18" charset="0"/>
              </a:rPr>
              <a:t>гериатрического</a:t>
            </a:r>
            <a:r>
              <a:rPr lang="ru-RU" b="1" dirty="0" smtClean="0">
                <a:solidFill>
                  <a:srgbClr val="0000CC"/>
                </a:solidFill>
                <a:latin typeface="Georgia" pitchFamily="18" charset="0"/>
              </a:rPr>
              <a:t> пациента</a:t>
            </a:r>
            <a:endParaRPr lang="ru-RU" b="1" dirty="0">
              <a:solidFill>
                <a:srgbClr val="0000CC"/>
              </a:solidFill>
              <a:latin typeface="Georgia" pitchFamily="18" charset="0"/>
            </a:endParaRPr>
          </a:p>
        </p:txBody>
      </p:sp>
      <p:pic>
        <p:nvPicPr>
          <p:cNvPr id="1026" name="Picture 2" descr="D:\Пользователи\User1\Рабочий стол\ФОТО\для презентации Волонтеры\DSCN29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149080"/>
            <a:ext cx="3456384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1187624" y="188640"/>
            <a:ext cx="7776864" cy="864096"/>
          </a:xfrm>
          <a:prstGeom prst="roundRect">
            <a:avLst/>
          </a:prstGeom>
          <a:solidFill>
            <a:srgbClr val="FFCC00">
              <a:alpha val="5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Общественные мероприятия</a:t>
            </a:r>
          </a:p>
        </p:txBody>
      </p:sp>
      <p:pic>
        <p:nvPicPr>
          <p:cNvPr id="2050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315" cy="10800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628800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CC"/>
                </a:solidFill>
                <a:latin typeface="Georgia" pitchFamily="18" charset="0"/>
              </a:rPr>
              <a:t>  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0" y="3573016"/>
            <a:ext cx="4067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11960" y="4437113"/>
            <a:ext cx="45365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1700809"/>
            <a:ext cx="8712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1124745"/>
            <a:ext cx="43924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Georgia" pitchFamily="18" charset="0"/>
              </a:rPr>
              <a:t>VI.</a:t>
            </a:r>
            <a:r>
              <a:rPr lang="ru-RU" sz="1400" b="1" dirty="0" smtClean="0">
                <a:solidFill>
                  <a:srgbClr val="FF0000"/>
                </a:solidFill>
                <a:latin typeface="Georgia" pitchFamily="18" charset="0"/>
              </a:rPr>
              <a:t> В рамках проекта Единой России «Подари книгу библиотеке» Председатель Городской думы города Ижевска О.В.Гарин, депутаты Городской думы г.Ижевска М.Ф. </a:t>
            </a:r>
            <a:r>
              <a:rPr lang="ru-RU" sz="1400" b="1" dirty="0" err="1" smtClean="0">
                <a:solidFill>
                  <a:srgbClr val="FF0000"/>
                </a:solidFill>
                <a:latin typeface="Georgia" pitchFamily="18" charset="0"/>
              </a:rPr>
              <a:t>Зиятдинов</a:t>
            </a:r>
            <a:r>
              <a:rPr lang="ru-RU" sz="1400" b="1" dirty="0" smtClean="0">
                <a:solidFill>
                  <a:srgbClr val="FF0000"/>
                </a:solidFill>
                <a:latin typeface="Georgia" pitchFamily="18" charset="0"/>
              </a:rPr>
              <a:t>, М.Л. </a:t>
            </a:r>
            <a:r>
              <a:rPr lang="ru-RU" sz="1400" b="1" dirty="0" err="1" smtClean="0">
                <a:solidFill>
                  <a:srgbClr val="FF0000"/>
                </a:solidFill>
                <a:latin typeface="Georgia" pitchFamily="18" charset="0"/>
              </a:rPr>
              <a:t>Нужина</a:t>
            </a:r>
            <a:r>
              <a:rPr lang="ru-RU" sz="1400" b="1" dirty="0" smtClean="0">
                <a:solidFill>
                  <a:srgbClr val="FF0000"/>
                </a:solidFill>
                <a:latin typeface="Georgia" pitchFamily="18" charset="0"/>
              </a:rPr>
              <a:t>, зам. руководителя аппарата Администрации г.Ижевска В.В. Решетникова подарили несколько десятков экземпляров книг библиотеке госпиталя.</a:t>
            </a:r>
            <a:endParaRPr lang="ru-RU" sz="1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69634" name="Picture 2" descr="D:\Пользователи\User1\Рабочий стол\ФОТО\13.11.19 приезд Гарина акция Подари книгу\для сайта, ВК\2.1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4211960" cy="3024336"/>
          </a:xfrm>
          <a:prstGeom prst="rect">
            <a:avLst/>
          </a:prstGeom>
          <a:noFill/>
        </p:spPr>
      </p:pic>
      <p:pic>
        <p:nvPicPr>
          <p:cNvPr id="69637" name="Picture 5" descr="https://sun9-51.userapi.com/c855536/v855536094/1bb6a7/15NwDLtu3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4104456" cy="324036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4499992" y="4653136"/>
            <a:ext cx="43924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  <a:latin typeface="Georgia" pitchFamily="18" charset="0"/>
              </a:rPr>
              <a:t>V</a:t>
            </a:r>
            <a:r>
              <a:rPr lang="en-US" sz="1600" b="1" dirty="0" smtClean="0">
                <a:solidFill>
                  <a:srgbClr val="0000CC"/>
                </a:solidFill>
                <a:latin typeface="Georgia" pitchFamily="18" charset="0"/>
              </a:rPr>
              <a:t>I</a:t>
            </a:r>
            <a:r>
              <a:rPr lang="en-US" sz="1600" b="1" dirty="0" smtClean="0">
                <a:solidFill>
                  <a:srgbClr val="0000CC"/>
                </a:solidFill>
                <a:latin typeface="Georgia" pitchFamily="18" charset="0"/>
              </a:rPr>
              <a:t>I</a:t>
            </a:r>
            <a:r>
              <a:rPr lang="en-US" sz="1600" b="1" dirty="0" smtClean="0">
                <a:solidFill>
                  <a:srgbClr val="0000CC"/>
                </a:solidFill>
                <a:latin typeface="Georgia" pitchFamily="18" charset="0"/>
              </a:rPr>
              <a:t>.</a:t>
            </a:r>
            <a:r>
              <a:rPr lang="ru-RU" sz="1600" b="1" dirty="0" smtClean="0">
                <a:solidFill>
                  <a:srgbClr val="0000CC"/>
                </a:solidFill>
                <a:latin typeface="Georgia" pitchFamily="18" charset="0"/>
              </a:rPr>
              <a:t> В рамках </a:t>
            </a:r>
            <a:r>
              <a:rPr lang="ru-RU" sz="1600" b="1" dirty="0" smtClean="0">
                <a:solidFill>
                  <a:srgbClr val="0000CC"/>
                </a:solidFill>
                <a:latin typeface="Georgia" pitchFamily="18" charset="0"/>
              </a:rPr>
              <a:t>Н</a:t>
            </a:r>
            <a:r>
              <a:rPr lang="ru-RU" sz="1600" b="1" dirty="0" smtClean="0">
                <a:solidFill>
                  <a:srgbClr val="0000CC"/>
                </a:solidFill>
                <a:latin typeface="Georgia" pitchFamily="18" charset="0"/>
              </a:rPr>
              <a:t>овогоднего проекта «Желай здоровья, Удмуртия!»</a:t>
            </a:r>
            <a:r>
              <a:rPr lang="ru-RU" sz="1600" dirty="0" smtClean="0">
                <a:solidFill>
                  <a:srgbClr val="0000CC"/>
                </a:solidFill>
              </a:rPr>
              <a:t> </a:t>
            </a:r>
            <a:r>
              <a:rPr lang="ru-RU" sz="1600" b="1" dirty="0" smtClean="0">
                <a:solidFill>
                  <a:srgbClr val="0000CC"/>
                </a:solidFill>
                <a:latin typeface="Georgia" pitchFamily="18" charset="0"/>
              </a:rPr>
              <a:t>ученики </a:t>
            </a:r>
            <a:r>
              <a:rPr lang="ru-RU" sz="1600" b="1" dirty="0" smtClean="0">
                <a:solidFill>
                  <a:srgbClr val="0000CC"/>
                </a:solidFill>
                <a:latin typeface="Georgia" pitchFamily="18" charset="0"/>
              </a:rPr>
              <a:t>Удмуртии написали письма с пожеланиями здоровья неизвестному другу. Эти письма были переданы в больницы Удмуртской </a:t>
            </a:r>
            <a:r>
              <a:rPr lang="ru-RU" sz="1600" b="1" dirty="0" smtClean="0">
                <a:solidFill>
                  <a:srgbClr val="0000CC"/>
                </a:solidFill>
                <a:latin typeface="Georgia" pitchFamily="18" charset="0"/>
              </a:rPr>
              <a:t>Республики, в том числе в госпиталь, для вручения пациентам.</a:t>
            </a:r>
            <a:endParaRPr lang="ru-RU" sz="1600" b="1" dirty="0">
              <a:solidFill>
                <a:srgbClr val="0000CC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1187624" y="188640"/>
            <a:ext cx="7776864" cy="1224136"/>
          </a:xfrm>
          <a:prstGeom prst="roundRect">
            <a:avLst/>
          </a:prstGeom>
          <a:solidFill>
            <a:srgbClr val="FFCC00">
              <a:alpha val="5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0000CC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Georgia" pitchFamily="18" charset="0"/>
              </a:rPr>
              <a:t>Взаимодействие </a:t>
            </a:r>
          </a:p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Georgia" pitchFamily="18" charset="0"/>
              </a:rPr>
              <a:t>с общественными организациями</a:t>
            </a:r>
            <a:endParaRPr lang="ru-RU" sz="2400" b="1" dirty="0" smtClean="0">
              <a:solidFill>
                <a:srgbClr val="800000"/>
              </a:solidFill>
              <a:latin typeface="Georgia" pitchFamily="18" charset="0"/>
            </a:endParaRPr>
          </a:p>
          <a:p>
            <a:pPr algn="ctr"/>
            <a:endParaRPr lang="ru-RU" sz="2400" b="1" dirty="0">
              <a:solidFill>
                <a:srgbClr val="0000CC"/>
              </a:solidFill>
            </a:endParaRPr>
          </a:p>
        </p:txBody>
      </p:sp>
      <p:pic>
        <p:nvPicPr>
          <p:cNvPr id="2050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315" cy="10800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23528" y="1556792"/>
            <a:ext cx="8568952" cy="5301208"/>
          </a:xfrm>
          <a:prstGeom prst="roundRect">
            <a:avLst/>
          </a:prstGeom>
          <a:solidFill>
            <a:srgbClr val="FFCC00">
              <a:alpha val="3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БУЗ</a:t>
            </a: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УР «РГВВ МЗ УР» продолжает тесно взаимодействовать с общественными организациями Удмуртской Республики. </a:t>
            </a:r>
          </a:p>
          <a:p>
            <a:pPr algn="just"/>
            <a:endParaRPr lang="ru-RU" sz="2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2019 году совместно с Удмуртской региональной общественной организацией воинов-пограничников «Патриоты границы» прошла акция «Десант памяти». Участники акции посадили на территории госпиталя ветеранов войн сосновую аллею - «Зеленый щит», перенесли на аллею памятный камень. Вдоль аллеи поставили новые скамейки. Каждое посаженное дерево посвящено герою-пограничнику, о чем напоминают установленные таблички.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C66C50-E3D9-4C0E-A983-B6FDC690728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ru-RU"/>
          </a:p>
        </p:txBody>
      </p:sp>
      <p:pic>
        <p:nvPicPr>
          <p:cNvPr id="5" name="Содержимое 5" descr="10 ноября 2019 года, в день 100 Михаила Тимофеевича Калашникова, на территории Республиканского госпиталя ветеранов войн Минздрава УР прошла акция «Десант памяти»., изображение №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72225" cy="5229225"/>
          </a:xfrm>
          <a:prstGeom prst="rect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6" name="Picture 2" descr="D:\Пользователи\User1\Рабочий стол\Третьякова О.Г\30-летие РГВВ\Фото для презентации\SwtOrZvUMZ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9113" y="4149725"/>
            <a:ext cx="4814887" cy="2708275"/>
          </a:xfrm>
          <a:prstGeom prst="rect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44</a:t>
            </a:fld>
            <a:endParaRPr lang="ru-RU"/>
          </a:p>
        </p:txBody>
      </p:sp>
      <p:pic>
        <p:nvPicPr>
          <p:cNvPr id="4" name="Picture 4" descr="d:\Documents and Settings\User1\Рабочий стол\ЗИМИНА\Президентская программа\Картинки\Лента_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1" y="0"/>
            <a:ext cx="6012160" cy="10527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268760"/>
            <a:ext cx="8640960" cy="41549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 территории БУЗ УР «РГВВ МЗ УР» открыт храмовый комплекс святой великомученицы Марины </a:t>
            </a:r>
            <a:r>
              <a:rPr lang="ru-RU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Антиохийской</a:t>
            </a: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и Святителя Луки Крымского. </a:t>
            </a:r>
          </a:p>
          <a:p>
            <a:pPr algn="just"/>
            <a:endParaRPr lang="ru-RU" sz="2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начала 2019 года госпитальный храм начал вести богослужения. Посещение службы и общение со священником является важным психологическим аспектом реабилитации для пациентов госпиталя.</a:t>
            </a:r>
          </a:p>
          <a:p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Данный приход является первым в Удмуртской Республике госпитальным храмом.</a:t>
            </a:r>
          </a:p>
        </p:txBody>
      </p:sp>
      <p:pic>
        <p:nvPicPr>
          <p:cNvPr id="6" name="Picture 4" descr="d:\Documents and Settings\User1\Рабочий стол\ЗИМИНА\Президентская программа\Картинки\Лента_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0"/>
            <a:ext cx="6012160" cy="1052736"/>
          </a:xfrm>
          <a:prstGeom prst="rect">
            <a:avLst/>
          </a:prstGeom>
          <a:noFill/>
        </p:spPr>
      </p:pic>
      <p:pic>
        <p:nvPicPr>
          <p:cNvPr id="3" name="Picture 2" descr="d:\Documents and Settings\User1\Рабочий стол\Сайт, Стенды, Фото\КАРТИНКИ\Госпиталь эмблема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70363" cy="83671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45</a:t>
            </a:fld>
            <a:endParaRPr lang="ru-RU"/>
          </a:p>
        </p:txBody>
      </p:sp>
      <p:pic>
        <p:nvPicPr>
          <p:cNvPr id="3074" name="Picture 2" descr="D:\Пользователи\User1\Рабочий стол\ФОТО\с сайтов СМИ\047a4bb2b1ccb327b2457782e6d0705f.jpg_76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496944" cy="5904656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8316416" y="274320"/>
            <a:ext cx="77776" cy="5833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46</a:t>
            </a:fld>
            <a:endParaRPr lang="ru-RU"/>
          </a:p>
        </p:txBody>
      </p:sp>
      <p:pic>
        <p:nvPicPr>
          <p:cNvPr id="4" name="Picture 4" descr="d:\Documents and Settings\User1\Рабочий стол\ЗИМИНА\Президентская программа\Картинки\Лента_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1" y="0"/>
            <a:ext cx="6012160" cy="10527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980728"/>
            <a:ext cx="8496944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00CC"/>
                </a:solidFill>
              </a:rPr>
              <a:t> </a:t>
            </a:r>
            <a:r>
              <a:rPr lang="ru-RU" sz="2800" b="1" dirty="0" smtClean="0">
                <a:solidFill>
                  <a:srgbClr val="0000CC"/>
                </a:solidFill>
                <a:latin typeface="Georgia" pitchFamily="18" charset="0"/>
                <a:cs typeface="Times New Roman" pitchFamily="18" charset="0"/>
              </a:rPr>
              <a:t>Кроме оказания медицинской помощи, БУЗ УР </a:t>
            </a:r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«РГВВ МЗ УР» организует культурно - </a:t>
            </a:r>
            <a:r>
              <a:rPr lang="ru-RU" sz="32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досуговые</a:t>
            </a:r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мероприятия </a:t>
            </a:r>
            <a:r>
              <a:rPr lang="ru-RU" sz="2800" b="1" dirty="0" smtClean="0">
                <a:solidFill>
                  <a:srgbClr val="0000CC"/>
                </a:solidFill>
                <a:latin typeface="Georgia" pitchFamily="18" charset="0"/>
                <a:cs typeface="Times New Roman" pitchFamily="18" charset="0"/>
              </a:rPr>
              <a:t>и различные акции для ветеранов, </a:t>
            </a:r>
            <a:r>
              <a:rPr lang="ru-RU" sz="2400" b="1" dirty="0" smtClean="0">
                <a:solidFill>
                  <a:srgbClr val="0000CC"/>
                </a:solidFill>
                <a:latin typeface="Georgia" pitchFamily="18" charset="0"/>
                <a:cs typeface="Times New Roman" pitchFamily="18" charset="0"/>
              </a:rPr>
              <a:t>участвует  </a:t>
            </a:r>
            <a:r>
              <a:rPr lang="ru-RU" sz="2800" b="1" dirty="0" smtClean="0">
                <a:solidFill>
                  <a:srgbClr val="0000CC"/>
                </a:solidFill>
                <a:latin typeface="Georgia" pitchFamily="18" charset="0"/>
                <a:cs typeface="Times New Roman" pitchFamily="18" charset="0"/>
              </a:rPr>
              <a:t>в </a:t>
            </a:r>
            <a:r>
              <a:rPr lang="ru-RU" sz="28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гражданско</a:t>
            </a: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- патриотическом   воспитании и образовании подрастающего поколения, </a:t>
            </a:r>
            <a:r>
              <a:rPr lang="ru-RU" sz="2800" b="1" dirty="0" smtClean="0">
                <a:solidFill>
                  <a:srgbClr val="0000CC"/>
                </a:solidFill>
                <a:latin typeface="Georgia" pitchFamily="18" charset="0"/>
                <a:cs typeface="Times New Roman" pitchFamily="18" charset="0"/>
              </a:rPr>
              <a:t>помогает развитию добровольчества и волонтерской деятельности по оказанию помощи гражданам пожилого возраста.</a:t>
            </a:r>
          </a:p>
          <a:p>
            <a:endParaRPr lang="ru-RU" sz="2400" dirty="0" smtClean="0"/>
          </a:p>
        </p:txBody>
      </p:sp>
      <p:pic>
        <p:nvPicPr>
          <p:cNvPr id="6" name="Picture 4" descr="d:\Documents and Settings\User1\Рабочий стол\ЗИМИНА\Президентская программа\Картинки\Лента_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0"/>
            <a:ext cx="6012160" cy="1052736"/>
          </a:xfrm>
          <a:prstGeom prst="rect">
            <a:avLst/>
          </a:prstGeom>
          <a:noFill/>
        </p:spPr>
      </p:pic>
      <p:pic>
        <p:nvPicPr>
          <p:cNvPr id="3" name="Picture 2" descr="d:\Documents and Settings\User1\Рабочий стол\Сайт, Стенды, Фото\КАРТИНКИ\Госпиталь эмблема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70363" cy="83671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6" name="Picture 3" descr="d:\Documents and Settings\User1\Рабочий стол\ЗИМИНА\Президентская программа\Картинки\image22565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5805264"/>
            <a:ext cx="2088232" cy="491349"/>
          </a:xfrm>
          <a:prstGeom prst="rect">
            <a:avLst/>
          </a:prstGeom>
          <a:noFill/>
        </p:spPr>
      </p:pic>
      <p:pic>
        <p:nvPicPr>
          <p:cNvPr id="4098" name="Picture 2" descr="D:\Пользователи\User1\Рабочий стол\ФОТО\с сайтов СМИ\0_mediagal_71733_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218" y="187225"/>
            <a:ext cx="8749270" cy="6338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48</a:t>
            </a:fld>
            <a:endParaRPr lang="ru-RU"/>
          </a:p>
        </p:txBody>
      </p:sp>
      <p:pic>
        <p:nvPicPr>
          <p:cNvPr id="6" name="Picture 3" descr="d:\Documents and Settings\User1\Рабочий стол\ЗИМИНА\Президентская программа\Картинки\image22565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5805264"/>
            <a:ext cx="2088232" cy="491349"/>
          </a:xfrm>
          <a:prstGeom prst="rect">
            <a:avLst/>
          </a:prstGeom>
          <a:noFill/>
        </p:spPr>
      </p:pic>
      <p:pic>
        <p:nvPicPr>
          <p:cNvPr id="3074" name="Picture 2" descr="D:\Пользователи\User1\Рабочий стол\ФОТО\25.03.19 выступ-е хора Камские напевы ИЭМЗ\DSCN26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619"/>
            <a:ext cx="8784976" cy="65887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49</a:t>
            </a:fld>
            <a:endParaRPr lang="ru-RU"/>
          </a:p>
        </p:txBody>
      </p:sp>
      <p:pic>
        <p:nvPicPr>
          <p:cNvPr id="5122" name="Picture 2" descr="D:\Пользователи\User1\Рабочий стол\ФОТО\с сайтов СМИ\DVVnqnfXcAANNz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03648" y="188640"/>
            <a:ext cx="7560840" cy="7920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Показатели работы стационара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БУЗ УР «РГВВ МЗ УР» </a:t>
            </a:r>
          </a:p>
        </p:txBody>
      </p:sp>
      <p:pic>
        <p:nvPicPr>
          <p:cNvPr id="4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152400"/>
            <a:ext cx="963216" cy="100478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sp>
        <p:nvSpPr>
          <p:cNvPr id="7" name="Содержимое 3"/>
          <p:cNvSpPr txBox="1">
            <a:spLocks/>
          </p:cNvSpPr>
          <p:nvPr/>
        </p:nvSpPr>
        <p:spPr>
          <a:xfrm>
            <a:off x="251520" y="1340768"/>
            <a:ext cx="8640960" cy="5184576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kumimoji="0" lang="ru-RU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536" y="1196753"/>
          <a:ext cx="8640960" cy="502464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12368"/>
                <a:gridCol w="1512168"/>
                <a:gridCol w="1970065"/>
                <a:gridCol w="1846359"/>
              </a:tblGrid>
              <a:tr h="5960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Georgia" pitchFamily="18" charset="0"/>
                        </a:rPr>
                        <a:t>Показатель</a:t>
                      </a:r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Georgia" pitchFamily="18" charset="0"/>
                        </a:rPr>
                        <a:t>2018 год</a:t>
                      </a:r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Georgia" pitchFamily="18" charset="0"/>
                        </a:rPr>
                        <a:t>2019 год</a:t>
                      </a:r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Georgia" pitchFamily="18" charset="0"/>
                        </a:rPr>
                        <a:t>УР (2018 год)</a:t>
                      </a:r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136105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Число  пролеченных пациентов, из</a:t>
                      </a:r>
                      <a:r>
                        <a:rPr lang="ru-RU" sz="1600" b="1" baseline="0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 них</a:t>
                      </a:r>
                      <a:r>
                        <a:rPr lang="en-US" sz="16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:</a:t>
                      </a:r>
                      <a:endParaRPr lang="ru-RU" sz="1600" b="1" dirty="0" smtClean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  <a:p>
                      <a:endParaRPr lang="ru-RU" sz="1600" b="1" dirty="0" smtClean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 % городских жителей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 % сельских жителей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2663 чел.</a:t>
                      </a:r>
                    </a:p>
                    <a:p>
                      <a:pPr algn="ctr"/>
                      <a:endParaRPr lang="ru-RU" sz="2000" b="1" dirty="0" smtClean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74,01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25,99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2547 чел.</a:t>
                      </a:r>
                    </a:p>
                    <a:p>
                      <a:pPr algn="ctr"/>
                      <a:endParaRPr lang="ru-RU" sz="20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78,04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21,96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Georgia" pitchFamily="18" charset="0"/>
                        </a:rPr>
                        <a:t>295041 чел.</a:t>
                      </a:r>
                    </a:p>
                    <a:p>
                      <a:pPr algn="ctr"/>
                      <a:endParaRPr lang="ru-RU" sz="2000" b="1" dirty="0" smtClean="0"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latin typeface="Georgia" pitchFamily="18" charset="0"/>
                        </a:rPr>
                        <a:t>Нет 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Georgia" pitchFamily="18" charset="0"/>
                        </a:rPr>
                        <a:t>данных</a:t>
                      </a:r>
                      <a:endParaRPr lang="ru-RU" sz="1200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44121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Выполнение </a:t>
                      </a:r>
                      <a:r>
                        <a:rPr lang="ru-RU" sz="1600" b="1" baseline="0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 плана  по ОМС</a:t>
                      </a:r>
                      <a:endParaRPr lang="ru-RU" sz="16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100,0%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100,0%</a:t>
                      </a:r>
                      <a:endParaRPr lang="ru-RU" sz="20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Georgia" pitchFamily="18" charset="0"/>
                        </a:rPr>
                        <a:t>100,0%</a:t>
                      </a:r>
                      <a:endParaRPr lang="ru-RU" sz="2000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0139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Число дней работы койки в году</a:t>
                      </a:r>
                      <a:endParaRPr lang="ru-RU" sz="16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280,23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324,01</a:t>
                      </a:r>
                      <a:endParaRPr lang="ru-RU" sz="20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Georgia" pitchFamily="18" charset="0"/>
                        </a:rPr>
                        <a:t>327,3</a:t>
                      </a:r>
                      <a:endParaRPr lang="ru-RU" sz="2000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0069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Оборот койки</a:t>
                      </a:r>
                    </a:p>
                    <a:p>
                      <a:endParaRPr lang="ru-RU" sz="16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26,57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32,95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Georgia" pitchFamily="18" charset="0"/>
                        </a:rPr>
                        <a:t>28,6</a:t>
                      </a:r>
                      <a:endParaRPr lang="ru-RU" sz="2000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862578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Средняя</a:t>
                      </a:r>
                      <a:r>
                        <a:rPr lang="ru-RU" sz="1600" b="1" baseline="0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 длительность пребывания </a:t>
                      </a:r>
                    </a:p>
                    <a:p>
                      <a:r>
                        <a:rPr lang="ru-RU" sz="1600" b="1" baseline="0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в стационаре</a:t>
                      </a:r>
                      <a:endParaRPr lang="ru-RU" sz="16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10,56 </a:t>
                      </a:r>
                      <a:r>
                        <a:rPr lang="ru-RU" sz="2000" b="1" dirty="0" err="1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дн</a:t>
                      </a:r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.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9,83 </a:t>
                      </a:r>
                      <a:r>
                        <a:rPr lang="ru-RU" sz="2000" b="1" dirty="0" err="1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дн</a:t>
                      </a:r>
                      <a:r>
                        <a:rPr lang="ru-RU" sz="20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.</a:t>
                      </a:r>
                      <a:endParaRPr lang="ru-RU" sz="20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Georgia" pitchFamily="18" charset="0"/>
                        </a:rPr>
                        <a:t>11,4 </a:t>
                      </a:r>
                      <a:r>
                        <a:rPr lang="ru-RU" sz="2000" b="1" dirty="0" err="1" smtClean="0">
                          <a:latin typeface="Georgia" pitchFamily="18" charset="0"/>
                        </a:rPr>
                        <a:t>дн</a:t>
                      </a:r>
                      <a:r>
                        <a:rPr lang="ru-RU" sz="2000" b="1" dirty="0" smtClean="0">
                          <a:latin typeface="Georgia" pitchFamily="18" charset="0"/>
                        </a:rPr>
                        <a:t>.</a:t>
                      </a:r>
                      <a:endParaRPr lang="ru-RU" sz="2000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56167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Georgia" pitchFamily="18" charset="0"/>
                        </a:rPr>
                        <a:t>Летальность </a:t>
                      </a:r>
                      <a:endParaRPr lang="ru-RU" sz="1600" b="1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0,1%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0,03%</a:t>
                      </a:r>
                      <a:endParaRPr lang="ru-RU" sz="20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Georgia" pitchFamily="18" charset="0"/>
                        </a:rPr>
                        <a:t>1,5%</a:t>
                      </a:r>
                      <a:endParaRPr lang="ru-RU" sz="2000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Прямая со стрелкой 11"/>
          <p:cNvCxnSpPr/>
          <p:nvPr/>
        </p:nvCxnSpPr>
        <p:spPr>
          <a:xfrm flipV="1">
            <a:off x="7020272" y="4293096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7020272" y="5733256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020272" y="5013176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1187624" y="188640"/>
            <a:ext cx="7776864" cy="1440160"/>
          </a:xfrm>
          <a:prstGeom prst="roundRect">
            <a:avLst/>
          </a:prstGeom>
          <a:solidFill>
            <a:srgbClr val="FFCC00">
              <a:alpha val="5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Georgia" pitchFamily="18" charset="0"/>
              </a:rPr>
              <a:t>Правительственная и общественная оценка деятельности госпиталя</a:t>
            </a:r>
          </a:p>
        </p:txBody>
      </p:sp>
      <p:pic>
        <p:nvPicPr>
          <p:cNvPr id="2050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5315" cy="10800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251520" y="1916832"/>
            <a:ext cx="8568952" cy="4680520"/>
          </a:xfrm>
          <a:prstGeom prst="roundRect">
            <a:avLst/>
          </a:prstGeom>
          <a:solidFill>
            <a:srgbClr val="FFCC00">
              <a:alpha val="30000"/>
            </a:srgbClr>
          </a:solidFill>
          <a:ln w="50800" cmpd="sng">
            <a:solidFill>
              <a:srgbClr val="FFCC00">
                <a:alpha val="80000"/>
              </a:srgb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Деятельность госпиталя отмечена различными благодарностями и почетными грамотами.</a:t>
            </a:r>
          </a:p>
          <a:p>
            <a:pPr algn="just"/>
            <a:endParaRPr lang="ru-RU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 результатам работы Республиканского госпиталя для ветеранов войн, 12 июня 2019 года, в День России и День города,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коллектив БУЗ УР «РГВВ МЗ УР» был удостоен высокой чести занесения на доску почета на Доску почета города Ижевска.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075C0E-CD3A-486B-B04F-BA173E8D81C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ru-RU"/>
          </a:p>
        </p:txBody>
      </p:sp>
      <p:pic>
        <p:nvPicPr>
          <p:cNvPr id="57347" name="Picture 2" descr="D:\Пользователи\User1\Рабочий стол\ФОТО\Доска Почета 12.06.2019\IMG-20190612-WA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52</a:t>
            </a:fld>
            <a:endParaRPr lang="ru-RU"/>
          </a:p>
        </p:txBody>
      </p:sp>
      <p:pic>
        <p:nvPicPr>
          <p:cNvPr id="4" name="Picture 4" descr="d:\Documents and Settings\User1\Рабочий стол\ЗИМИНА\Президентская программа\Картинки\Лента_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1" y="0"/>
            <a:ext cx="6012160" cy="10527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764704"/>
            <a:ext cx="8280920" cy="57861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CC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на 20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год:</a:t>
            </a:r>
          </a:p>
          <a:p>
            <a:pPr algn="just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Достижение основных показателей деятельности учреждения;</a:t>
            </a:r>
          </a:p>
          <a:p>
            <a:pPr algn="just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Выполнение плановых объемов медицинской помощи, установленных Территориальной программой государственных гарантий;</a:t>
            </a:r>
          </a:p>
          <a:p>
            <a:pPr algn="just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Укрепление кадрового потенциала и материально-технической базы госпиталя;</a:t>
            </a:r>
          </a:p>
          <a:p>
            <a:pPr algn="just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Реализация основных мероприятий национального проекта «Здравоохранение»;</a:t>
            </a:r>
          </a:p>
          <a:p>
            <a:pPr algn="just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Оказание организационно-методической помощи в формировании </a:t>
            </a:r>
            <a:r>
              <a:rPr lang="ru-RU" sz="2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гериатрической</a:t>
            </a:r>
            <a:r>
              <a:rPr lang="ru-RU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службы в республике;</a:t>
            </a:r>
          </a:p>
          <a:p>
            <a:pPr algn="just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Продолжение осуществления организационно-методической помощи медицинским организациям Удмуртской Республики по вопросам оказания медицинской помощи ветеранов и инвалидов Великой Отечественной войны и лиц, приравненных к ним;</a:t>
            </a:r>
          </a:p>
        </p:txBody>
      </p:sp>
      <p:pic>
        <p:nvPicPr>
          <p:cNvPr id="6" name="Picture 4" descr="d:\Documents and Settings\User1\Рабочий стол\ЗИМИНА\Президентская программа\Картинки\Лента_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0"/>
            <a:ext cx="6012160" cy="1052736"/>
          </a:xfrm>
          <a:prstGeom prst="rect">
            <a:avLst/>
          </a:prstGeom>
          <a:noFill/>
        </p:spPr>
      </p:pic>
      <p:pic>
        <p:nvPicPr>
          <p:cNvPr id="3" name="Picture 2" descr="d:\Documents and Settings\User1\Рабочий стол\Сайт, Стенды, Фото\КАРТИНКИ\Госпиталь эмблема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70363" cy="83671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53</a:t>
            </a:fld>
            <a:endParaRPr lang="ru-RU"/>
          </a:p>
        </p:txBody>
      </p:sp>
      <p:pic>
        <p:nvPicPr>
          <p:cNvPr id="4" name="Picture 4" descr="d:\Documents and Settings\User1\Рабочий стол\ЗИМИНА\Президентская программа\Картинки\Лента_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1" y="0"/>
            <a:ext cx="6012160" cy="10527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1412776"/>
            <a:ext cx="8280920" cy="40934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CC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на 20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год:</a:t>
            </a:r>
          </a:p>
          <a:p>
            <a:pPr algn="just"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Исполнение Указа Президента Российской Федерации от 09.05.2018 года № 211 «О подготовке и проведении празднования 75-й годовщины Победы в Великой Отечественной войне 1941-1945 годов», решений протокола заседания Российского организационного комитета «Победа» от 12.12.2018 №40, Плана основных мероприятий по подготовке и празднованию 75-й годовщины Победы в Великой Отечественной войне 1941-1945 годов, утвержденного Председателем Правительства Удмуртской Республики.</a:t>
            </a:r>
          </a:p>
          <a:p>
            <a:pPr algn="just">
              <a:buFont typeface="Arial" pitchFamily="34" charset="0"/>
              <a:buChar char="•"/>
            </a:pPr>
            <a:endParaRPr lang="ru-RU" sz="2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d:\Documents and Settings\User1\Рабочий стол\ЗИМИНА\Президентская программа\Картинки\Лента_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0"/>
            <a:ext cx="6012160" cy="1052736"/>
          </a:xfrm>
          <a:prstGeom prst="rect">
            <a:avLst/>
          </a:prstGeom>
          <a:noFill/>
        </p:spPr>
      </p:pic>
      <p:pic>
        <p:nvPicPr>
          <p:cNvPr id="3" name="Picture 2" descr="d:\Documents and Settings\User1\Рабочий стол\Сайт, Стенды, Фото\КАРТИНКИ\Госпиталь эмблема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70363" cy="83671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54</a:t>
            </a:fld>
            <a:endParaRPr lang="ru-RU"/>
          </a:p>
        </p:txBody>
      </p:sp>
      <p:pic>
        <p:nvPicPr>
          <p:cNvPr id="29698" name="Picture 2" descr="D:\Documents and Settings\User1\Рабочий стол\Фото-2\pomnite.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03648" y="260648"/>
            <a:ext cx="7560840" cy="9361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Показатели работы 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стационарзамещающей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медицинской помощи  (дневной стационар) в БУЗ УР «РГВВ МЗ УР»</a:t>
            </a:r>
          </a:p>
        </p:txBody>
      </p:sp>
      <p:pic>
        <p:nvPicPr>
          <p:cNvPr id="4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035315" cy="108000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95536" y="1340768"/>
          <a:ext cx="8424936" cy="442247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17722"/>
                <a:gridCol w="1818782"/>
                <a:gridCol w="1804846"/>
                <a:gridCol w="2083586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Georgia" pitchFamily="18" charset="0"/>
                        </a:rPr>
                        <a:t>Показатель</a:t>
                      </a:r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Georgia" pitchFamily="18" charset="0"/>
                        </a:rPr>
                        <a:t>2018 год</a:t>
                      </a:r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Georgia" pitchFamily="18" charset="0"/>
                        </a:rPr>
                        <a:t>2019 год</a:t>
                      </a:r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Georgia" pitchFamily="18" charset="0"/>
                        </a:rPr>
                        <a:t>УР (2018 год)</a:t>
                      </a:r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4932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Число  пролеченных пациентов</a:t>
                      </a:r>
                      <a:endParaRPr lang="ru-RU" sz="16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369 чел.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339 чел.</a:t>
                      </a:r>
                      <a:endParaRPr lang="ru-RU" sz="20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Georgia" pitchFamily="18" charset="0"/>
                        </a:rPr>
                        <a:t>42534 чел.</a:t>
                      </a:r>
                      <a:endParaRPr lang="ru-RU" sz="2000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08828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Выполнение </a:t>
                      </a:r>
                      <a:r>
                        <a:rPr lang="ru-RU" sz="1600" b="1" baseline="0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 плана </a:t>
                      </a:r>
                    </a:p>
                    <a:p>
                      <a:r>
                        <a:rPr lang="ru-RU" sz="1600" b="1" baseline="0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по ОМС</a:t>
                      </a:r>
                      <a:endParaRPr lang="ru-RU" sz="16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100,0 %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100,0 %</a:t>
                      </a:r>
                      <a:endParaRPr lang="ru-RU" sz="20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Georgia" pitchFamily="18" charset="0"/>
                        </a:rPr>
                        <a:t>100,0 %</a:t>
                      </a:r>
                      <a:endParaRPr lang="ru-RU" sz="2000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75807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Число дней работы койки в году</a:t>
                      </a:r>
                      <a:endParaRPr lang="ru-RU" sz="16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361,10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382,98</a:t>
                      </a:r>
                    </a:p>
                    <a:p>
                      <a:pPr algn="ctr"/>
                      <a:endParaRPr lang="ru-RU" sz="20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Georgia" pitchFamily="18" charset="0"/>
                        </a:rPr>
                        <a:t>343,4</a:t>
                      </a:r>
                      <a:endParaRPr lang="ru-RU" sz="2000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54405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Оборот койки</a:t>
                      </a:r>
                    </a:p>
                    <a:p>
                      <a:endParaRPr lang="ru-RU" sz="16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36,90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41,80</a:t>
                      </a:r>
                      <a:endParaRPr lang="ru-RU" sz="20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Georgia" pitchFamily="18" charset="0"/>
                        </a:rPr>
                        <a:t>27,0</a:t>
                      </a:r>
                      <a:endParaRPr lang="ru-RU" sz="2000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117905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Средняя</a:t>
                      </a:r>
                      <a:r>
                        <a:rPr lang="ru-RU" sz="1600" b="1" baseline="0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 длительность пребывания </a:t>
                      </a:r>
                    </a:p>
                    <a:p>
                      <a:r>
                        <a:rPr lang="ru-RU" sz="1600" b="1" baseline="0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в стационаре</a:t>
                      </a:r>
                      <a:endParaRPr lang="ru-RU" sz="16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9,79 </a:t>
                      </a:r>
                      <a:r>
                        <a:rPr lang="ru-RU" sz="2000" b="1" dirty="0" err="1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дн</a:t>
                      </a:r>
                      <a:r>
                        <a:rPr lang="ru-RU" sz="20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.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9,16 </a:t>
                      </a:r>
                      <a:r>
                        <a:rPr lang="ru-RU" sz="2000" b="1" dirty="0" err="1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дн</a:t>
                      </a:r>
                      <a:r>
                        <a:rPr lang="ru-RU" sz="20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.</a:t>
                      </a:r>
                      <a:endParaRPr lang="ru-RU" sz="20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Georgia" pitchFamily="18" charset="0"/>
                        </a:rPr>
                        <a:t>10,9 </a:t>
                      </a:r>
                      <a:r>
                        <a:rPr lang="ru-RU" sz="2000" b="1" dirty="0" err="1" smtClean="0">
                          <a:latin typeface="Georgia" pitchFamily="18" charset="0"/>
                        </a:rPr>
                        <a:t>дн</a:t>
                      </a:r>
                      <a:r>
                        <a:rPr lang="ru-RU" sz="2000" b="1" dirty="0" smtClean="0">
                          <a:latin typeface="Georgia" pitchFamily="18" charset="0"/>
                        </a:rPr>
                        <a:t>.</a:t>
                      </a:r>
                      <a:endParaRPr lang="ru-RU" sz="2000" b="1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 flipV="1">
            <a:off x="6516216" y="4077072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588224" y="4797152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475656" y="413911"/>
            <a:ext cx="7200800" cy="584775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</a:rPr>
              <a:t>Количество пациентов, получивших лечение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</a:rPr>
              <a:t>в  БУЗ УР «РГВВ  МЗ УР» 2012-2019гг.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59632" cy="126876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graphicFrame>
        <p:nvGraphicFramePr>
          <p:cNvPr id="7" name="Диаграмма 6"/>
          <p:cNvGraphicFramePr/>
          <p:nvPr/>
        </p:nvGraphicFramePr>
        <p:xfrm>
          <a:off x="179512" y="1412776"/>
          <a:ext cx="8712968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283152" cy="792088"/>
          </a:xfrm>
          <a:solidFill>
            <a:schemeClr val="bg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effectLst/>
                <a:latin typeface="Georgia" pitchFamily="18" charset="0"/>
                <a:cs typeface="Times New Roman" pitchFamily="18" charset="0"/>
              </a:rPr>
              <a:t>Структура пролеченных пациентов в</a:t>
            </a:r>
            <a:br>
              <a:rPr lang="ru-RU" sz="2400" dirty="0" smtClean="0">
                <a:solidFill>
                  <a:srgbClr val="C00000"/>
                </a:solidFill>
                <a:effectLst/>
                <a:latin typeface="Georgia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effectLst/>
                <a:latin typeface="Georgia" pitchFamily="18" charset="0"/>
                <a:cs typeface="Times New Roman" pitchFamily="18" charset="0"/>
              </a:rPr>
              <a:t> БУЗ УР «РГВВ МЗ УР» в 2019 году, %</a:t>
            </a:r>
            <a:endParaRPr lang="ru-RU" sz="2400" dirty="0">
              <a:solidFill>
                <a:srgbClr val="C00000"/>
              </a:solidFill>
              <a:effectLst/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4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035315" cy="108000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graphicFrame>
        <p:nvGraphicFramePr>
          <p:cNvPr id="7" name="Диаграмма 6"/>
          <p:cNvGraphicFramePr/>
          <p:nvPr/>
        </p:nvGraphicFramePr>
        <p:xfrm>
          <a:off x="179512" y="1196752"/>
          <a:ext cx="878497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3" name="Picture 2" descr="d:\Documents and Settings\User1\Рабочий стол\Сайт, Стенды, Фото\КАРТИНКИ\Госпиталь эмблема\Эмблем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1035315" cy="108000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403648" y="260648"/>
            <a:ext cx="7560840" cy="11521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Оказание медицинской помощи иногородним гражданам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в БУЗ УР «РГВВ МЗ УР»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1844823"/>
          <a:ext cx="9144001" cy="422564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25791"/>
                <a:gridCol w="1731063"/>
                <a:gridCol w="2615146"/>
                <a:gridCol w="2276990"/>
                <a:gridCol w="2295011"/>
              </a:tblGrid>
              <a:tr h="792459">
                <a:tc rowSpan="3">
                  <a:txBody>
                    <a:bodyPr/>
                    <a:lstStyle/>
                    <a:p>
                      <a:pPr algn="ctr"/>
                      <a:endParaRPr lang="ru-RU" dirty="0">
                        <a:latin typeface="Georgia" pitchFamily="18" charset="0"/>
                      </a:endParaRPr>
                    </a:p>
                  </a:txBody>
                  <a:tcPr>
                    <a:lnB w="25400" cmpd="sng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2018 </a:t>
                      </a:r>
                    </a:p>
                    <a:p>
                      <a:pPr algn="ctr"/>
                      <a:r>
                        <a:rPr lang="ru-RU" sz="2400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год</a:t>
                      </a:r>
                      <a:endParaRPr lang="ru-RU" sz="2400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2019 </a:t>
                      </a:r>
                    </a:p>
                    <a:p>
                      <a:pPr algn="ctr"/>
                      <a:r>
                        <a:rPr lang="ru-RU" sz="2400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год</a:t>
                      </a:r>
                      <a:endParaRPr lang="ru-RU" sz="2400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922453">
                <a:tc vMerge="1">
                  <a:txBody>
                    <a:bodyPr/>
                    <a:lstStyle/>
                    <a:p>
                      <a:endParaRPr lang="ru-RU" sz="18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66"/>
                          </a:solidFill>
                          <a:latin typeface="Georgia" pitchFamily="18" charset="0"/>
                        </a:rPr>
                        <a:t>Кол-во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00066"/>
                          </a:solidFill>
                          <a:latin typeface="Georgia" pitchFamily="18" charset="0"/>
                        </a:rPr>
                        <a:t>пациентов</a:t>
                      </a:r>
                    </a:p>
                    <a:p>
                      <a:pPr algn="ctr"/>
                      <a:endParaRPr lang="ru-RU" sz="2000" b="1" dirty="0">
                        <a:solidFill>
                          <a:srgbClr val="000066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66"/>
                          </a:solidFill>
                          <a:latin typeface="Georgia" pitchFamily="18" charset="0"/>
                        </a:rPr>
                        <a:t>Получено средств, руб.</a:t>
                      </a:r>
                      <a:endParaRPr lang="ru-RU" sz="2000" b="1" dirty="0">
                        <a:solidFill>
                          <a:srgbClr val="000066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66"/>
                          </a:solidFill>
                          <a:latin typeface="Georgia" pitchFamily="18" charset="0"/>
                        </a:rPr>
                        <a:t>Кол-во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rgbClr val="000066"/>
                          </a:solidFill>
                          <a:latin typeface="Georgia" pitchFamily="18" charset="0"/>
                        </a:rPr>
                        <a:t>пациентов</a:t>
                      </a:r>
                      <a:endParaRPr lang="ru-RU" sz="2000" b="1" dirty="0">
                        <a:solidFill>
                          <a:srgbClr val="000066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0066"/>
                          </a:solidFill>
                          <a:latin typeface="Georgia" pitchFamily="18" charset="0"/>
                        </a:rPr>
                        <a:t>Получено средств, руб.</a:t>
                      </a:r>
                      <a:endParaRPr lang="ru-RU" sz="2000" b="1" dirty="0">
                        <a:solidFill>
                          <a:srgbClr val="000066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</a:tr>
              <a:tr h="1425609">
                <a:tc vMerge="1">
                  <a:txBody>
                    <a:bodyPr/>
                    <a:lstStyle/>
                    <a:p>
                      <a:endParaRPr lang="ru-RU" sz="18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16</a:t>
                      </a:r>
                    </a:p>
                    <a:p>
                      <a:pPr algn="ctr"/>
                      <a:endParaRPr lang="ru-RU" sz="32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0000CC"/>
                          </a:solidFill>
                          <a:latin typeface="Georgia" pitchFamily="18" charset="0"/>
                        </a:rPr>
                        <a:t>479569,69</a:t>
                      </a:r>
                      <a:endParaRPr lang="ru-RU" sz="28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17</a:t>
                      </a:r>
                      <a:endParaRPr lang="ru-RU" sz="32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990000"/>
                          </a:solidFill>
                          <a:latin typeface="Georgia" pitchFamily="18" charset="0"/>
                        </a:rPr>
                        <a:t>498347,44</a:t>
                      </a:r>
                      <a:endParaRPr lang="ru-RU" sz="28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</a:tr>
              <a:tr h="842362">
                <a:tc gridSpan="5">
                  <a:txBody>
                    <a:bodyPr/>
                    <a:lstStyle/>
                    <a:p>
                      <a:endParaRPr lang="ru-RU" sz="18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>
                    <a:lnT w="254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0000CC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99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9208</TotalTime>
  <Words>3146</Words>
  <Application>Microsoft Office PowerPoint</Application>
  <PresentationFormat>Экран (4:3)</PresentationFormat>
  <Paragraphs>578</Paragraphs>
  <Slides>54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Открытая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Структура пролеченных пациентов в  БУЗ УР «РГВВ МЗ УР» в 2019 году, %</vt:lpstr>
      <vt:lpstr>Слайд 9</vt:lpstr>
      <vt:lpstr>Слайд 10</vt:lpstr>
      <vt:lpstr>Благотворительная помощь, оказанная госпиталю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Повышение качества медицинской помощи.  Внедрение нового</vt:lpstr>
      <vt:lpstr>Слайд 21</vt:lpstr>
      <vt:lpstr>Слайд 22</vt:lpstr>
      <vt:lpstr>Выполнение целевых показателей деятельности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User1</cp:lastModifiedBy>
  <cp:revision>1252</cp:revision>
  <dcterms:modified xsi:type="dcterms:W3CDTF">2020-07-24T09:19:52Z</dcterms:modified>
</cp:coreProperties>
</file>